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753600" cy="7315200"/>
  <p:notesSz cx="6858000" cy="9144000"/>
  <p:embeddedFontLst>
    <p:embeddedFont>
      <p:font typeface="Montserrat Light" panose="00000400000000000000" pitchFamily="2" charset="0"/>
      <p:regular r:id="rId14"/>
      <p:bold r:id="rId15"/>
      <p:italic r:id="rId16"/>
      <p:boldItalic r:id="rId17"/>
    </p:embeddedFont>
    <p:embeddedFont>
      <p:font typeface="Questrial" pitchFamily="2" charset="0"/>
      <p:regular r:id="rId18"/>
    </p:embeddedFont>
    <p:embeddedFont>
      <p:font typeface="Roboto" panose="02000000000000000000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jS1bsrEpEcP4qh+VZAyFFQgqA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BC4AC9-1F17-4F81-B5E5-FA4D15F1524F}">
  <a:tblStyle styleId="{87BC4AC9-1F17-4F81-B5E5-FA4D15F1524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59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2" name="Google Shape;22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1" name="Google Shape;23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0" name="Google Shape;1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f0ae6bf751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g1f0ae6bf751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4" name="Google Shape;1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8" name="Google Shape;2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4250541" y="1215812"/>
            <a:ext cx="4771575" cy="2571263"/>
            <a:chOff x="0" y="-9525"/>
            <a:chExt cx="6362100" cy="3428351"/>
          </a:xfrm>
        </p:grpSpPr>
        <p:sp>
          <p:nvSpPr>
            <p:cNvPr id="86" name="Google Shape;86;p1"/>
            <p:cNvSpPr txBox="1"/>
            <p:nvPr/>
          </p:nvSpPr>
          <p:spPr>
            <a:xfrm>
              <a:off x="0" y="-9525"/>
              <a:ext cx="6362052" cy="26917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7200"/>
                <a:buFont typeface="Arial"/>
                <a:buNone/>
              </a:pPr>
              <a:r>
                <a:rPr lang="en-US" sz="72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Marketing Plan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0" y="2926226"/>
              <a:ext cx="63621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1995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rgbClr val="6EE3DE"/>
                  </a:solidFill>
                  <a:latin typeface="Roboto"/>
                  <a:ea typeface="Roboto"/>
                  <a:cs typeface="Roboto"/>
                  <a:sym typeface="Roboto"/>
                </a:rPr>
                <a:t>ADVERTISER NAME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1"/>
          <p:cNvSpPr txBox="1"/>
          <p:nvPr/>
        </p:nvSpPr>
        <p:spPr>
          <a:xfrm>
            <a:off x="4721734" y="193358"/>
            <a:ext cx="4491000" cy="1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"/>
              <a:buFont typeface="Arial"/>
              <a:buNone/>
            </a:pPr>
            <a:r>
              <a:rPr lang="en-US" sz="960" b="1" i="0" u="none" strike="noStrike" cap="none">
                <a:solidFill>
                  <a:srgbClr val="004F6B"/>
                </a:solidFill>
                <a:latin typeface="Roboto"/>
                <a:ea typeface="Roboto"/>
                <a:cs typeface="Roboto"/>
                <a:sym typeface="Roboto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327875" y="686675"/>
            <a:ext cx="2845800" cy="7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921125" y="4398400"/>
            <a:ext cx="3897300" cy="20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 RELATING TO </a:t>
            </a:r>
            <a:b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ADVERTISER OR</a:t>
            </a:r>
            <a:b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ADVERTISER LOGO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 txBox="1"/>
          <p:nvPr/>
        </p:nvSpPr>
        <p:spPr>
          <a:xfrm>
            <a:off x="1637287" y="1313439"/>
            <a:ext cx="6168895" cy="1461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Total Proposed Monthly Budget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 txBox="1"/>
          <p:nvPr/>
        </p:nvSpPr>
        <p:spPr>
          <a:xfrm>
            <a:off x="4721734" y="201912"/>
            <a:ext cx="4491000" cy="1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9"/>
          <p:cNvSpPr txBox="1"/>
          <p:nvPr/>
        </p:nvSpPr>
        <p:spPr>
          <a:xfrm>
            <a:off x="3360613" y="3492182"/>
            <a:ext cx="3032400" cy="9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Total: $</a:t>
            </a:r>
            <a:endParaRPr sz="1599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endParaRPr sz="1599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l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9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0"/>
          <p:cNvSpPr txBox="1"/>
          <p:nvPr/>
        </p:nvSpPr>
        <p:spPr>
          <a:xfrm>
            <a:off x="4721734" y="193358"/>
            <a:ext cx="4491000" cy="1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"/>
              <a:buFont typeface="Arial"/>
              <a:buNone/>
            </a:pPr>
            <a:r>
              <a:rPr lang="en-US" sz="960" b="1" i="0" u="none" strike="noStrike" cap="none">
                <a:solidFill>
                  <a:srgbClr val="004F6B"/>
                </a:solidFill>
                <a:latin typeface="Roboto"/>
                <a:ea typeface="Roboto"/>
                <a:cs typeface="Roboto"/>
                <a:sym typeface="Roboto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5" name="Google Shape;235;p10"/>
          <p:cNvGrpSpPr/>
          <p:nvPr/>
        </p:nvGrpSpPr>
        <p:grpSpPr>
          <a:xfrm>
            <a:off x="5417263" y="3311976"/>
            <a:ext cx="3408452" cy="1702895"/>
            <a:chOff x="0" y="-95250"/>
            <a:chExt cx="4544602" cy="2270528"/>
          </a:xfrm>
        </p:grpSpPr>
        <p:sp>
          <p:nvSpPr>
            <p:cNvPr id="236" name="Google Shape;236;p10"/>
            <p:cNvSpPr txBox="1"/>
            <p:nvPr/>
          </p:nvSpPr>
          <p:spPr>
            <a:xfrm>
              <a:off x="0" y="-95250"/>
              <a:ext cx="4544602" cy="10604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19979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lang="en-US" sz="4800" b="0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Thank you!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0"/>
            <p:cNvSpPr txBox="1"/>
            <p:nvPr/>
          </p:nvSpPr>
          <p:spPr>
            <a:xfrm>
              <a:off x="0" y="1389783"/>
              <a:ext cx="4544602" cy="7854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Questions? Clarifications?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Let us know!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8" name="Google Shape;238;p10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 txBox="1"/>
          <p:nvPr/>
        </p:nvSpPr>
        <p:spPr>
          <a:xfrm>
            <a:off x="6235700" y="1057850"/>
            <a:ext cx="1670400" cy="19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LOGO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 txBox="1"/>
          <p:nvPr/>
        </p:nvSpPr>
        <p:spPr>
          <a:xfrm>
            <a:off x="463975" y="2052325"/>
            <a:ext cx="4348800" cy="42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PHOTO RELATING TO YOUR BUSINESS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 rot="-5400000">
            <a:off x="-3280885" y="3280885"/>
            <a:ext cx="7315200" cy="7534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 rot="-5400000">
            <a:off x="-728446" y="5411580"/>
            <a:ext cx="2196300" cy="1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"/>
              <a:buFont typeface="Arial"/>
              <a:buNone/>
            </a:pPr>
            <a:r>
              <a:rPr lang="en-US" sz="960" b="1" i="0" u="none" strike="noStrike" cap="none">
                <a:solidFill>
                  <a:srgbClr val="31145B"/>
                </a:solidFill>
                <a:latin typeface="Roboto"/>
                <a:ea typeface="Roboto"/>
                <a:cs typeface="Roboto"/>
                <a:sym typeface="Roboto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7" name="Google Shape;97;p2"/>
          <p:cNvGrpSpPr/>
          <p:nvPr/>
        </p:nvGrpSpPr>
        <p:grpSpPr>
          <a:xfrm>
            <a:off x="5554542" y="1667912"/>
            <a:ext cx="3650418" cy="3907939"/>
            <a:chOff x="0" y="-95250"/>
            <a:chExt cx="4867224" cy="5210584"/>
          </a:xfrm>
        </p:grpSpPr>
        <p:sp>
          <p:nvSpPr>
            <p:cNvPr id="98" name="Google Shape;98;p2"/>
            <p:cNvSpPr txBox="1"/>
            <p:nvPr/>
          </p:nvSpPr>
          <p:spPr>
            <a:xfrm>
              <a:off x="0" y="2543796"/>
              <a:ext cx="4867224" cy="25715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Outline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Primary Objectives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Marketing Components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Dates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Schedule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Proposed Budget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endParaRPr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0" y="-95250"/>
              <a:ext cx="4867224" cy="20256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r" rtl="0">
                <a:lnSpc>
                  <a:spcPct val="119979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lang="en-US" sz="48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Discussion points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" name="Google Shape;100;p2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4721734" y="193358"/>
            <a:ext cx="4491000" cy="1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"/>
              <a:buFont typeface="Arial"/>
              <a:buNone/>
            </a:pPr>
            <a:r>
              <a:rPr lang="en-US" sz="960" b="1" i="0" u="none" strike="noStrike" cap="none">
                <a:solidFill>
                  <a:srgbClr val="004F6B"/>
                </a:solidFill>
                <a:latin typeface="Roboto"/>
                <a:ea typeface="Roboto"/>
                <a:cs typeface="Roboto"/>
                <a:sym typeface="Roboto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/>
          <p:nvPr/>
        </p:nvSpPr>
        <p:spPr>
          <a:xfrm rot="-1619308">
            <a:off x="-2881825" y="-2241965"/>
            <a:ext cx="4599996" cy="4599996"/>
          </a:xfrm>
          <a:custGeom>
            <a:avLst/>
            <a:gdLst/>
            <a:ahLst/>
            <a:cxnLst/>
            <a:rect l="l" t="t" r="r" b="b"/>
            <a:pathLst>
              <a:path w="4599996" h="4599996" extrusionOk="0">
                <a:moveTo>
                  <a:pt x="0" y="0"/>
                </a:moveTo>
                <a:lnTo>
                  <a:pt x="4599996" y="0"/>
                </a:lnTo>
                <a:lnTo>
                  <a:pt x="4599996" y="4599995"/>
                </a:lnTo>
                <a:lnTo>
                  <a:pt x="0" y="45999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5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2245092" y="4077613"/>
            <a:ext cx="5263500" cy="12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 are going to help (INSERT ADVERTISER NAME) increase customers by</a:t>
            </a: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FINDING NEW CUSTOMERS</a:t>
            </a: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FOLLOWING POTENTIAL CUSTOMERS</a:t>
            </a: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2245092" y="2883347"/>
            <a:ext cx="52635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Outline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/>
          <p:nvPr/>
        </p:nvSpPr>
        <p:spPr>
          <a:xfrm rot="-5400000">
            <a:off x="5719285" y="3280885"/>
            <a:ext cx="7315200" cy="7534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 txBox="1"/>
          <p:nvPr/>
        </p:nvSpPr>
        <p:spPr>
          <a:xfrm rot="5400000">
            <a:off x="8278661" y="5413049"/>
            <a:ext cx="2196447" cy="144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548640" y="636270"/>
            <a:ext cx="6914404" cy="81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99"/>
              <a:buFont typeface="Arial"/>
              <a:buNone/>
            </a:pPr>
            <a:r>
              <a:rPr lang="en-US" sz="4799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PRIMARY OBJECTIVES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p4"/>
          <p:cNvGrpSpPr/>
          <p:nvPr/>
        </p:nvGrpSpPr>
        <p:grpSpPr>
          <a:xfrm>
            <a:off x="1502120" y="2434944"/>
            <a:ext cx="2113903" cy="1803365"/>
            <a:chOff x="0" y="-57150"/>
            <a:chExt cx="2818537" cy="2404488"/>
          </a:xfrm>
        </p:grpSpPr>
        <p:sp>
          <p:nvSpPr>
            <p:cNvPr id="119" name="Google Shape;119;p4"/>
            <p:cNvSpPr txBox="1"/>
            <p:nvPr/>
          </p:nvSpPr>
          <p:spPr>
            <a:xfrm>
              <a:off x="0" y="451038"/>
              <a:ext cx="2818500" cy="189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Put your brand in a premium streaming TV environment targeting HHs that (INSERT AUDIENCE)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4"/>
            <p:cNvSpPr txBox="1"/>
            <p:nvPr/>
          </p:nvSpPr>
          <p:spPr>
            <a:xfrm>
              <a:off x="0" y="-57150"/>
              <a:ext cx="2818537" cy="4203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Raise Awareness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1" name="Google Shape;121;p4"/>
          <p:cNvSpPr txBox="1"/>
          <p:nvPr/>
        </p:nvSpPr>
        <p:spPr>
          <a:xfrm>
            <a:off x="548640" y="2270006"/>
            <a:ext cx="685681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66"/>
              <a:buFont typeface="Arial"/>
              <a:buNone/>
            </a:pPr>
            <a:r>
              <a:rPr lang="en-US" sz="4266" b="1" i="0" u="none" strike="noStrike" cap="none">
                <a:solidFill>
                  <a:srgbClr val="6EE3DE"/>
                </a:solidFill>
                <a:latin typeface="Questrial"/>
                <a:ea typeface="Questrial"/>
                <a:cs typeface="Questrial"/>
                <a:sym typeface="Questrial"/>
              </a:rPr>
              <a:t>01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2" name="Google Shape;122;p4"/>
          <p:cNvGrpSpPr/>
          <p:nvPr/>
        </p:nvGrpSpPr>
        <p:grpSpPr>
          <a:xfrm>
            <a:off x="1502120" y="4724400"/>
            <a:ext cx="2113875" cy="2400760"/>
            <a:chOff x="0" y="-55994"/>
            <a:chExt cx="2818500" cy="3201013"/>
          </a:xfrm>
        </p:grpSpPr>
        <p:sp>
          <p:nvSpPr>
            <p:cNvPr id="123" name="Google Shape;123;p4"/>
            <p:cNvSpPr txBox="1"/>
            <p:nvPr/>
          </p:nvSpPr>
          <p:spPr>
            <a:xfrm>
              <a:off x="0" y="1248719"/>
              <a:ext cx="2818500" cy="189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Run a display campaign retargeting anyone who saw the Streaming TV ad to remind them to go to the website and sign up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0" y="-55994"/>
              <a:ext cx="2818500" cy="8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Increase Frequency and drive Actions</a:t>
              </a:r>
              <a:endParaRPr sz="1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endParaRPr>
            </a:p>
          </p:txBody>
        </p:sp>
      </p:grpSp>
      <p:sp>
        <p:nvSpPr>
          <p:cNvPr id="125" name="Google Shape;125;p4"/>
          <p:cNvSpPr txBox="1"/>
          <p:nvPr/>
        </p:nvSpPr>
        <p:spPr>
          <a:xfrm>
            <a:off x="548640" y="4558596"/>
            <a:ext cx="685681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66"/>
              <a:buFont typeface="Arial"/>
              <a:buNone/>
            </a:pPr>
            <a:r>
              <a:rPr lang="en-US" sz="4266" b="1" i="0" u="none" strike="noStrike" cap="none">
                <a:solidFill>
                  <a:srgbClr val="6EE3DE"/>
                </a:solidFill>
                <a:latin typeface="Questrial"/>
                <a:ea typeface="Questrial"/>
                <a:cs typeface="Questrial"/>
                <a:sym typeface="Questrial"/>
              </a:rPr>
              <a:t>02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6" name="Google Shape;126;p4"/>
          <p:cNvGrpSpPr/>
          <p:nvPr/>
        </p:nvGrpSpPr>
        <p:grpSpPr>
          <a:xfrm>
            <a:off x="5711849" y="2419859"/>
            <a:ext cx="2113875" cy="1501638"/>
            <a:chOff x="0" y="-57149"/>
            <a:chExt cx="2818500" cy="2002187"/>
          </a:xfrm>
        </p:grpSpPr>
        <p:sp>
          <p:nvSpPr>
            <p:cNvPr id="127" name="Google Shape;127;p4"/>
            <p:cNvSpPr txBox="1"/>
            <p:nvPr/>
          </p:nvSpPr>
          <p:spPr>
            <a:xfrm>
              <a:off x="0" y="451038"/>
              <a:ext cx="2818500" cy="149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Monitor performance and optimize to increase CTR and overall website traffic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0" y="-57149"/>
              <a:ext cx="2818500" cy="8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Enhance Performance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" name="Google Shape;129;p4"/>
          <p:cNvSpPr txBox="1"/>
          <p:nvPr/>
        </p:nvSpPr>
        <p:spPr>
          <a:xfrm>
            <a:off x="4758369" y="2270006"/>
            <a:ext cx="685681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66"/>
              <a:buFont typeface="Arial"/>
              <a:buNone/>
            </a:pPr>
            <a:r>
              <a:rPr lang="en-US" sz="4266" b="1" i="0" u="none" strike="noStrike" cap="none">
                <a:solidFill>
                  <a:srgbClr val="6EE3DE"/>
                </a:solidFill>
                <a:latin typeface="Questrial"/>
                <a:ea typeface="Questrial"/>
                <a:cs typeface="Questrial"/>
                <a:sym typeface="Questrial"/>
              </a:rPr>
              <a:t>03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0" name="Google Shape;130;p4"/>
          <p:cNvGrpSpPr/>
          <p:nvPr/>
        </p:nvGrpSpPr>
        <p:grpSpPr>
          <a:xfrm>
            <a:off x="5711849" y="4708449"/>
            <a:ext cx="2302426" cy="2406823"/>
            <a:chOff x="0" y="-57149"/>
            <a:chExt cx="3069901" cy="3209101"/>
          </a:xfrm>
        </p:grpSpPr>
        <p:sp>
          <p:nvSpPr>
            <p:cNvPr id="131" name="Google Shape;131;p4"/>
            <p:cNvSpPr txBox="1"/>
            <p:nvPr/>
          </p:nvSpPr>
          <p:spPr>
            <a:xfrm>
              <a:off x="1" y="451052"/>
              <a:ext cx="3069900" cy="2700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As we continue to optimize we will introduce new media channels such as OLV - online video  and Youtube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0" y="-57149"/>
              <a:ext cx="2818500" cy="1329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rgbClr val="FFFFFF"/>
                  </a:solidFill>
                  <a:latin typeface="Questrial"/>
                  <a:ea typeface="Questrial"/>
                  <a:cs typeface="Questrial"/>
                  <a:sym typeface="Questrial"/>
                </a:rPr>
                <a:t>Add in more media channels for conquesting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3" name="Google Shape;133;p4"/>
          <p:cNvSpPr txBox="1"/>
          <p:nvPr/>
        </p:nvSpPr>
        <p:spPr>
          <a:xfrm>
            <a:off x="4758369" y="4558596"/>
            <a:ext cx="685681" cy="73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66"/>
              <a:buFont typeface="Arial"/>
              <a:buNone/>
            </a:pPr>
            <a:r>
              <a:rPr lang="en-US" sz="4266" b="1" i="0" u="none" strike="noStrike" cap="none">
                <a:solidFill>
                  <a:srgbClr val="6EE3DE"/>
                </a:solidFill>
                <a:latin typeface="Questrial"/>
                <a:ea typeface="Questrial"/>
                <a:cs typeface="Questrial"/>
                <a:sym typeface="Questrial"/>
              </a:rPr>
              <a:t>04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4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140;p5"/>
          <p:cNvGrpSpPr/>
          <p:nvPr/>
        </p:nvGrpSpPr>
        <p:grpSpPr>
          <a:xfrm>
            <a:off x="1518205" y="3716537"/>
            <a:ext cx="1631925" cy="914377"/>
            <a:chOff x="0" y="0"/>
            <a:chExt cx="2175900" cy="1219169"/>
          </a:xfrm>
        </p:grpSpPr>
        <p:sp>
          <p:nvSpPr>
            <p:cNvPr id="141" name="Google Shape;141;p5"/>
            <p:cNvSpPr/>
            <p:nvPr/>
          </p:nvSpPr>
          <p:spPr>
            <a:xfrm>
              <a:off x="877452" y="0"/>
              <a:ext cx="421102" cy="388180"/>
            </a:xfrm>
            <a:custGeom>
              <a:avLst/>
              <a:gdLst/>
              <a:ahLst/>
              <a:cxnLst/>
              <a:rect l="l" t="t" r="r" b="b"/>
              <a:pathLst>
                <a:path w="421102" h="388180" extrusionOk="0">
                  <a:moveTo>
                    <a:pt x="0" y="0"/>
                  </a:moveTo>
                  <a:lnTo>
                    <a:pt x="421103" y="0"/>
                  </a:lnTo>
                  <a:lnTo>
                    <a:pt x="421103" y="388180"/>
                  </a:lnTo>
                  <a:lnTo>
                    <a:pt x="0" y="388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0" y="890969"/>
              <a:ext cx="2175900" cy="328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Brand Building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5"/>
          <p:cNvGrpSpPr/>
          <p:nvPr/>
        </p:nvGrpSpPr>
        <p:grpSpPr>
          <a:xfrm>
            <a:off x="4060797" y="3716537"/>
            <a:ext cx="1631925" cy="914377"/>
            <a:chOff x="0" y="0"/>
            <a:chExt cx="2175900" cy="1219169"/>
          </a:xfrm>
        </p:grpSpPr>
        <p:sp>
          <p:nvSpPr>
            <p:cNvPr id="144" name="Google Shape;144;p5"/>
            <p:cNvSpPr/>
            <p:nvPr/>
          </p:nvSpPr>
          <p:spPr>
            <a:xfrm>
              <a:off x="877452" y="0"/>
              <a:ext cx="421102" cy="388180"/>
            </a:xfrm>
            <a:custGeom>
              <a:avLst/>
              <a:gdLst/>
              <a:ahLst/>
              <a:cxnLst/>
              <a:rect l="l" t="t" r="r" b="b"/>
              <a:pathLst>
                <a:path w="421102" h="388180" extrusionOk="0">
                  <a:moveTo>
                    <a:pt x="0" y="0"/>
                  </a:moveTo>
                  <a:lnTo>
                    <a:pt x="421103" y="0"/>
                  </a:lnTo>
                  <a:lnTo>
                    <a:pt x="421103" y="388180"/>
                  </a:lnTo>
                  <a:lnTo>
                    <a:pt x="0" y="388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 txBox="1"/>
            <p:nvPr/>
          </p:nvSpPr>
          <p:spPr>
            <a:xfrm>
              <a:off x="0" y="890969"/>
              <a:ext cx="2175900" cy="328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Streaming TV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" name="Google Shape;146;p5"/>
          <p:cNvGrpSpPr/>
          <p:nvPr/>
        </p:nvGrpSpPr>
        <p:grpSpPr>
          <a:xfrm>
            <a:off x="6603390" y="3716537"/>
            <a:ext cx="1632005" cy="931119"/>
            <a:chOff x="0" y="0"/>
            <a:chExt cx="2176007" cy="1241491"/>
          </a:xfrm>
        </p:grpSpPr>
        <p:sp>
          <p:nvSpPr>
            <p:cNvPr id="147" name="Google Shape;147;p5"/>
            <p:cNvSpPr/>
            <p:nvPr/>
          </p:nvSpPr>
          <p:spPr>
            <a:xfrm>
              <a:off x="877452" y="0"/>
              <a:ext cx="421102" cy="388180"/>
            </a:xfrm>
            <a:custGeom>
              <a:avLst/>
              <a:gdLst/>
              <a:ahLst/>
              <a:cxnLst/>
              <a:rect l="l" t="t" r="r" b="b"/>
              <a:pathLst>
                <a:path w="421102" h="388180" extrusionOk="0">
                  <a:moveTo>
                    <a:pt x="0" y="0"/>
                  </a:moveTo>
                  <a:lnTo>
                    <a:pt x="421103" y="0"/>
                  </a:lnTo>
                  <a:lnTo>
                    <a:pt x="421103" y="388180"/>
                  </a:lnTo>
                  <a:lnTo>
                    <a:pt x="0" y="388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5"/>
            <p:cNvSpPr txBox="1"/>
            <p:nvPr/>
          </p:nvSpPr>
          <p:spPr>
            <a:xfrm>
              <a:off x="0" y="890968"/>
              <a:ext cx="2176007" cy="350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Display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" name="Google Shape;149;p5"/>
          <p:cNvGrpSpPr/>
          <p:nvPr/>
        </p:nvGrpSpPr>
        <p:grpSpPr>
          <a:xfrm>
            <a:off x="2789501" y="5461033"/>
            <a:ext cx="1632005" cy="918374"/>
            <a:chOff x="0" y="0"/>
            <a:chExt cx="2176007" cy="1224499"/>
          </a:xfrm>
        </p:grpSpPr>
        <p:sp>
          <p:nvSpPr>
            <p:cNvPr id="150" name="Google Shape;150;p5"/>
            <p:cNvSpPr/>
            <p:nvPr/>
          </p:nvSpPr>
          <p:spPr>
            <a:xfrm>
              <a:off x="877452" y="0"/>
              <a:ext cx="421102" cy="388180"/>
            </a:xfrm>
            <a:custGeom>
              <a:avLst/>
              <a:gdLst/>
              <a:ahLst/>
              <a:cxnLst/>
              <a:rect l="l" t="t" r="r" b="b"/>
              <a:pathLst>
                <a:path w="421102" h="388180" extrusionOk="0">
                  <a:moveTo>
                    <a:pt x="0" y="0"/>
                  </a:moveTo>
                  <a:lnTo>
                    <a:pt x="421103" y="0"/>
                  </a:lnTo>
                  <a:lnTo>
                    <a:pt x="421103" y="388180"/>
                  </a:lnTo>
                  <a:lnTo>
                    <a:pt x="0" y="388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5"/>
            <p:cNvSpPr txBox="1"/>
            <p:nvPr/>
          </p:nvSpPr>
          <p:spPr>
            <a:xfrm>
              <a:off x="0" y="873976"/>
              <a:ext cx="2176007" cy="350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Conquest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" name="Google Shape;152;p5"/>
          <p:cNvGrpSpPr/>
          <p:nvPr/>
        </p:nvGrpSpPr>
        <p:grpSpPr>
          <a:xfrm>
            <a:off x="5332094" y="5461033"/>
            <a:ext cx="1631925" cy="1246332"/>
            <a:chOff x="0" y="0"/>
            <a:chExt cx="2175900" cy="1661776"/>
          </a:xfrm>
        </p:grpSpPr>
        <p:sp>
          <p:nvSpPr>
            <p:cNvPr id="153" name="Google Shape;153;p5"/>
            <p:cNvSpPr/>
            <p:nvPr/>
          </p:nvSpPr>
          <p:spPr>
            <a:xfrm>
              <a:off x="877452" y="0"/>
              <a:ext cx="421102" cy="388180"/>
            </a:xfrm>
            <a:custGeom>
              <a:avLst/>
              <a:gdLst/>
              <a:ahLst/>
              <a:cxnLst/>
              <a:rect l="l" t="t" r="r" b="b"/>
              <a:pathLst>
                <a:path w="421102" h="388180" extrusionOk="0">
                  <a:moveTo>
                    <a:pt x="0" y="0"/>
                  </a:moveTo>
                  <a:lnTo>
                    <a:pt x="421103" y="0"/>
                  </a:lnTo>
                  <a:lnTo>
                    <a:pt x="421103" y="388180"/>
                  </a:lnTo>
                  <a:lnTo>
                    <a:pt x="0" y="3881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5"/>
            <p:cNvSpPr txBox="1"/>
            <p:nvPr/>
          </p:nvSpPr>
          <p:spPr>
            <a:xfrm>
              <a:off x="0" y="873976"/>
              <a:ext cx="2175900" cy="78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25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99"/>
                <a:buFont typeface="Arial"/>
                <a:buNone/>
              </a:pPr>
              <a:r>
                <a:rPr lang="en-US" sz="1599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Optimize towards performance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5" name="Google Shape;155;p5"/>
          <p:cNvSpPr txBox="1"/>
          <p:nvPr/>
        </p:nvSpPr>
        <p:spPr>
          <a:xfrm>
            <a:off x="1792352" y="1253123"/>
            <a:ext cx="6168895" cy="154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Marketing Components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4721734" y="201912"/>
            <a:ext cx="4491000" cy="1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6"/>
          <p:cNvSpPr txBox="1"/>
          <p:nvPr/>
        </p:nvSpPr>
        <p:spPr>
          <a:xfrm>
            <a:off x="1076325" y="719884"/>
            <a:ext cx="7600950" cy="802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DATES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1072014" y="2070055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3" y="0"/>
                </a:lnTo>
                <a:lnTo>
                  <a:pt x="7584003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9999"/>
            </a:blip>
            <a:stretch>
              <a:fillRect t="-220562" b="-220562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 txBox="1"/>
          <p:nvPr/>
        </p:nvSpPr>
        <p:spPr>
          <a:xfrm>
            <a:off x="1457702" y="2752060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March 1</a:t>
            </a:r>
            <a:r>
              <a:rPr lang="en-US" sz="1811" b="0" i="0" u="none" strike="noStrike" cap="none" baseline="3000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</a:t>
            </a: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6"/>
          <p:cNvSpPr txBox="1"/>
          <p:nvPr/>
        </p:nvSpPr>
        <p:spPr>
          <a:xfrm>
            <a:off x="1457702" y="2454836"/>
            <a:ext cx="4802939" cy="268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START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1067896" y="3769991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3" y="0"/>
                </a:lnTo>
                <a:lnTo>
                  <a:pt x="7584003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9999"/>
            </a:blip>
            <a:stretch>
              <a:fillRect t="-220562" b="-220562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 txBox="1"/>
          <p:nvPr/>
        </p:nvSpPr>
        <p:spPr>
          <a:xfrm>
            <a:off x="1453584" y="4468214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May  31</a:t>
            </a:r>
            <a:r>
              <a:rPr lang="en-US" sz="1811" b="0" i="0" u="none" strike="noStrike" cap="none" baseline="30000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</a:t>
            </a: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,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6"/>
          <p:cNvSpPr txBox="1"/>
          <p:nvPr/>
        </p:nvSpPr>
        <p:spPr>
          <a:xfrm>
            <a:off x="1453584" y="4171169"/>
            <a:ext cx="4802939" cy="268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END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1055760" y="5465707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2" y="0"/>
                </a:lnTo>
                <a:lnTo>
                  <a:pt x="7584002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9999"/>
            </a:blip>
            <a:stretch>
              <a:fillRect t="-220562" b="-220562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 txBox="1"/>
          <p:nvPr/>
        </p:nvSpPr>
        <p:spPr>
          <a:xfrm>
            <a:off x="1441447" y="6163931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3 months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6"/>
          <p:cNvSpPr txBox="1"/>
          <p:nvPr/>
        </p:nvSpPr>
        <p:spPr>
          <a:xfrm>
            <a:off x="1441447" y="5867064"/>
            <a:ext cx="4802939" cy="268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MINIMUM LENGTH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0" y="0"/>
            <a:ext cx="97536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 txBox="1"/>
          <p:nvPr/>
        </p:nvSpPr>
        <p:spPr>
          <a:xfrm>
            <a:off x="4721734" y="201912"/>
            <a:ext cx="4490994" cy="144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6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f0ae6bf751_0_3"/>
          <p:cNvSpPr txBox="1"/>
          <p:nvPr/>
        </p:nvSpPr>
        <p:spPr>
          <a:xfrm>
            <a:off x="1076325" y="719884"/>
            <a:ext cx="76011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7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TARGETING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g1f0ae6bf751_0_3"/>
          <p:cNvSpPr/>
          <p:nvPr/>
        </p:nvSpPr>
        <p:spPr>
          <a:xfrm>
            <a:off x="1072014" y="2070055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3" y="0"/>
                </a:lnTo>
                <a:lnTo>
                  <a:pt x="7584003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0000"/>
            </a:blip>
            <a:stretch>
              <a:fillRect t="-220533" b="-220533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1f0ae6bf751_0_3"/>
          <p:cNvSpPr txBox="1"/>
          <p:nvPr/>
        </p:nvSpPr>
        <p:spPr>
          <a:xfrm>
            <a:off x="1457702" y="2752060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(ENTER STATES, DMA’S, COUNTIES, CITIES OR ZIPCODES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g1f0ae6bf751_0_3"/>
          <p:cNvSpPr txBox="1"/>
          <p:nvPr/>
        </p:nvSpPr>
        <p:spPr>
          <a:xfrm>
            <a:off x="1457702" y="2454836"/>
            <a:ext cx="48030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Geo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1f0ae6bf751_0_3"/>
          <p:cNvSpPr/>
          <p:nvPr/>
        </p:nvSpPr>
        <p:spPr>
          <a:xfrm>
            <a:off x="1067896" y="3769991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3" y="0"/>
                </a:lnTo>
                <a:lnTo>
                  <a:pt x="7584003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0000"/>
            </a:blip>
            <a:stretch>
              <a:fillRect t="-220533" b="-220533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1f0ae6bf751_0_3"/>
          <p:cNvSpPr txBox="1"/>
          <p:nvPr/>
        </p:nvSpPr>
        <p:spPr>
          <a:xfrm>
            <a:off x="1453584" y="4468214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(INSERT AUDIENCE)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g1f0ae6bf751_0_3"/>
          <p:cNvSpPr txBox="1"/>
          <p:nvPr/>
        </p:nvSpPr>
        <p:spPr>
          <a:xfrm>
            <a:off x="1453584" y="4171169"/>
            <a:ext cx="48030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Audience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g1f0ae6bf751_0_3"/>
          <p:cNvSpPr/>
          <p:nvPr/>
        </p:nvSpPr>
        <p:spPr>
          <a:xfrm>
            <a:off x="1055760" y="5465707"/>
            <a:ext cx="7584002" cy="1401349"/>
          </a:xfrm>
          <a:custGeom>
            <a:avLst/>
            <a:gdLst/>
            <a:ahLst/>
            <a:cxnLst/>
            <a:rect l="l" t="t" r="r" b="b"/>
            <a:pathLst>
              <a:path w="7584002" h="1401349" extrusionOk="0">
                <a:moveTo>
                  <a:pt x="0" y="0"/>
                </a:moveTo>
                <a:lnTo>
                  <a:pt x="7584002" y="0"/>
                </a:lnTo>
                <a:lnTo>
                  <a:pt x="7584002" y="1401349"/>
                </a:lnTo>
                <a:lnTo>
                  <a:pt x="0" y="14013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0000"/>
            </a:blip>
            <a:stretch>
              <a:fillRect t="-220533" b="-220533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1f0ae6bf751_0_3"/>
          <p:cNvSpPr txBox="1"/>
          <p:nvPr/>
        </p:nvSpPr>
        <p:spPr>
          <a:xfrm>
            <a:off x="1441447" y="6163931"/>
            <a:ext cx="67752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0" i="0" u="none" strike="noStrike" cap="none">
                <a:solidFill>
                  <a:srgbClr val="FFFFFF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TV, Mobile, Desktop, Laptops and Tablet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g1f0ae6bf751_0_3"/>
          <p:cNvSpPr txBox="1"/>
          <p:nvPr/>
        </p:nvSpPr>
        <p:spPr>
          <a:xfrm>
            <a:off x="1441447" y="5867064"/>
            <a:ext cx="48030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496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11"/>
              <a:buFont typeface="Arial"/>
              <a:buNone/>
            </a:pPr>
            <a:r>
              <a:rPr lang="en-US" sz="1811" b="1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DEVICES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g1f0ae6bf751_0_3"/>
          <p:cNvSpPr/>
          <p:nvPr/>
        </p:nvSpPr>
        <p:spPr>
          <a:xfrm>
            <a:off x="0" y="0"/>
            <a:ext cx="9753600" cy="54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1f0ae6bf751_0_3"/>
          <p:cNvSpPr txBox="1"/>
          <p:nvPr/>
        </p:nvSpPr>
        <p:spPr>
          <a:xfrm>
            <a:off x="4797934" y="201912"/>
            <a:ext cx="4491000" cy="1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g1f0ae6bf751_0_3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"/>
          <p:cNvSpPr/>
          <p:nvPr/>
        </p:nvSpPr>
        <p:spPr>
          <a:xfrm rot="-5400000">
            <a:off x="5719285" y="3280885"/>
            <a:ext cx="7315200" cy="7534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7" name="Google Shape;197;p7"/>
          <p:cNvGraphicFramePr/>
          <p:nvPr/>
        </p:nvGraphicFramePr>
        <p:xfrm>
          <a:off x="469546" y="236471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{87BC4AC9-1F17-4F81-B5E5-FA4D15F1524F}</a:tableStyleId>
              </a:tblPr>
              <a:tblGrid>
                <a:gridCol w="113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6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3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6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6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Program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Days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Times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Length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Frequency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Unit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(ENTER STATION)</a:t>
                      </a:r>
                      <a:br>
                        <a:rPr lang="en-US" sz="1066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lang="en-US" sz="1066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FM 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2E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u="none" strike="noStrike" cap="none">
                          <a:latin typeface="Roboto"/>
                          <a:ea typeface="Roboto"/>
                          <a:cs typeface="Roboto"/>
                          <a:sym typeface="Roboto"/>
                        </a:rPr>
                        <a:t>PER/M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(ENTER STATION)  FM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2E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en-US" sz="1066" u="none" strike="noStrike" cap="none">
                          <a:latin typeface="Roboto"/>
                          <a:ea typeface="Roboto"/>
                          <a:cs typeface="Roboto"/>
                          <a:sym typeface="Roboto"/>
                        </a:rPr>
                        <a:t>PER/M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6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Special Instructions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2E4A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3572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8" name="Google Shape;198;p7"/>
          <p:cNvSpPr txBox="1"/>
          <p:nvPr/>
        </p:nvSpPr>
        <p:spPr>
          <a:xfrm rot="5400000">
            <a:off x="8277343" y="5411584"/>
            <a:ext cx="2196300" cy="1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7"/>
          <p:cNvSpPr txBox="1"/>
          <p:nvPr/>
        </p:nvSpPr>
        <p:spPr>
          <a:xfrm>
            <a:off x="469546" y="173280"/>
            <a:ext cx="7348640" cy="81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99"/>
              <a:buFont typeface="Arial"/>
              <a:buNone/>
            </a:pPr>
            <a:r>
              <a:rPr lang="en-US" sz="4799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BROADCAST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7"/>
          <p:cNvSpPr txBox="1"/>
          <p:nvPr/>
        </p:nvSpPr>
        <p:spPr>
          <a:xfrm>
            <a:off x="469546" y="944805"/>
            <a:ext cx="885825" cy="28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Customer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7"/>
          <p:cNvSpPr txBox="1"/>
          <p:nvPr/>
        </p:nvSpPr>
        <p:spPr>
          <a:xfrm>
            <a:off x="469546" y="1266115"/>
            <a:ext cx="920800" cy="28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Campaign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7"/>
          <p:cNvSpPr txBox="1"/>
          <p:nvPr/>
        </p:nvSpPr>
        <p:spPr>
          <a:xfrm>
            <a:off x="1829464" y="944805"/>
            <a:ext cx="2411164" cy="28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Enter Customer name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7"/>
          <p:cNvSpPr txBox="1"/>
          <p:nvPr/>
        </p:nvSpPr>
        <p:spPr>
          <a:xfrm>
            <a:off x="1829464" y="1266115"/>
            <a:ext cx="2446288" cy="28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Enter Campaign name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7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 txBox="1"/>
          <p:nvPr/>
        </p:nvSpPr>
        <p:spPr>
          <a:xfrm>
            <a:off x="513450" y="6176925"/>
            <a:ext cx="3727200" cy="89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STATION LOGOS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6B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"/>
          <p:cNvSpPr/>
          <p:nvPr/>
        </p:nvSpPr>
        <p:spPr>
          <a:xfrm rot="-5400000">
            <a:off x="5719285" y="3280885"/>
            <a:ext cx="7315200" cy="7534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1" name="Google Shape;211;p8"/>
          <p:cNvGraphicFramePr/>
          <p:nvPr/>
        </p:nvGraphicFramePr>
        <p:xfrm>
          <a:off x="469546" y="208172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{87BC4AC9-1F17-4F81-B5E5-FA4D15F1524F}</a:tableStyleId>
              </a:tblPr>
              <a:tblGrid>
                <a:gridCol w="135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4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2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OTT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6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FIND NEW CUSTOMERS</a:t>
                      </a:r>
                      <a:b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</a:b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Designed to get your message in front of your target audience via non skippable full episodic TV Content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lnSpc>
                          <a:spcPct val="16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Targeting:(INSERT AUDIENCE TARGET)</a:t>
                      </a:r>
                      <a:endParaRPr sz="14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u="none" strike="noStrike" cap="none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$      PER/M</a:t>
                      </a:r>
                      <a:endParaRPr sz="14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solidFill>
                            <a:schemeClr val="lt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Display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78C9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6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FOLLOW POTENTIAL CUSTOMERS</a:t>
                      </a:r>
                      <a:b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</a:b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Designed to remind people who saw your ad in a streaming environment to go and sign up on your website</a:t>
                      </a:r>
                      <a:endParaRPr sz="1400" u="none" strike="noStrike" cap="none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6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strike="noStrike" cap="none">
                          <a:solidFill>
                            <a:schemeClr val="lt1"/>
                          </a:solidFill>
                        </a:rPr>
                        <a:t>Targeting:(INSERT AUDIENCE TARGET)</a:t>
                      </a:r>
                      <a:endParaRPr sz="12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u="none" strike="noStrike" cap="none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$      PER/M</a:t>
                      </a:r>
                      <a:endParaRPr sz="14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650">
                <a:tc gridSpan="2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39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 Digital Campaign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52E4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4005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66"/>
                        <a:buFont typeface="Arial"/>
                        <a:buNone/>
                      </a:pPr>
                      <a:r>
                        <a:rPr lang="en-US" sz="1066" u="none" strike="noStrike" cap="non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$ </a:t>
                      </a:r>
                      <a:r>
                        <a:rPr lang="en-US" sz="1066" u="none" strike="noStrike" cap="none">
                          <a:latin typeface="Roboto"/>
                          <a:ea typeface="Roboto"/>
                          <a:cs typeface="Roboto"/>
                          <a:sym typeface="Roboto"/>
                        </a:rPr>
                        <a:t>     PER/M</a:t>
                      </a:r>
                      <a:endParaRPr sz="1100" u="none" strike="noStrike" cap="none"/>
                    </a:p>
                  </a:txBody>
                  <a:tcPr marL="152400" marR="152400" marT="152400" marB="152400" anchor="ctr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2" name="Google Shape;212;p8"/>
          <p:cNvSpPr txBox="1"/>
          <p:nvPr/>
        </p:nvSpPr>
        <p:spPr>
          <a:xfrm rot="5400000">
            <a:off x="8277343" y="5411584"/>
            <a:ext cx="2196300" cy="1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9"/>
              <a:buFont typeface="Arial"/>
              <a:buNone/>
            </a:pPr>
            <a:r>
              <a:rPr lang="en-US" sz="959" b="0" i="0" u="none" strike="noStrike" cap="none">
                <a:solidFill>
                  <a:srgbClr val="004F6B"/>
                </a:solidFill>
                <a:latin typeface="Arial"/>
                <a:ea typeface="Arial"/>
                <a:cs typeface="Arial"/>
                <a:sym typeface="Arial"/>
              </a:rPr>
              <a:t>MARKETING PLAN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8"/>
          <p:cNvSpPr txBox="1"/>
          <p:nvPr/>
        </p:nvSpPr>
        <p:spPr>
          <a:xfrm>
            <a:off x="469546" y="173280"/>
            <a:ext cx="6914404" cy="81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799"/>
              <a:buFont typeface="Arial"/>
              <a:buNone/>
            </a:pPr>
            <a:r>
              <a:rPr lang="en-US" sz="4799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DIGITAL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8"/>
          <p:cNvSpPr txBox="1"/>
          <p:nvPr/>
        </p:nvSpPr>
        <p:spPr>
          <a:xfrm>
            <a:off x="469546" y="944805"/>
            <a:ext cx="885825" cy="28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Customer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8"/>
          <p:cNvSpPr txBox="1"/>
          <p:nvPr/>
        </p:nvSpPr>
        <p:spPr>
          <a:xfrm>
            <a:off x="469546" y="1266115"/>
            <a:ext cx="978254" cy="262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6EE3DE"/>
                </a:solidFill>
                <a:latin typeface="Roboto"/>
                <a:ea typeface="Roboto"/>
                <a:cs typeface="Roboto"/>
                <a:sym typeface="Roboto"/>
              </a:rPr>
              <a:t>Campaign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8"/>
          <p:cNvSpPr txBox="1"/>
          <p:nvPr/>
        </p:nvSpPr>
        <p:spPr>
          <a:xfrm>
            <a:off x="1829464" y="944805"/>
            <a:ext cx="2895000" cy="2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Russell &amp; Hill Attorneys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8"/>
          <p:cNvSpPr txBox="1"/>
          <p:nvPr/>
        </p:nvSpPr>
        <p:spPr>
          <a:xfrm>
            <a:off x="1829464" y="1266115"/>
            <a:ext cx="2666336" cy="262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99"/>
              <a:buFont typeface="Arial"/>
              <a:buNone/>
            </a:pPr>
            <a:r>
              <a:rPr lang="en-US" sz="1599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Digital Campaign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8"/>
          <p:cNvSpPr txBox="1"/>
          <p:nvPr/>
        </p:nvSpPr>
        <p:spPr>
          <a:xfrm>
            <a:off x="7534800" y="6857425"/>
            <a:ext cx="21189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LOGO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 txBox="1"/>
          <p:nvPr/>
        </p:nvSpPr>
        <p:spPr>
          <a:xfrm>
            <a:off x="668125" y="6115075"/>
            <a:ext cx="3108600" cy="8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ADD ANY CTV/OTT LOGOS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Office PowerPoint</Application>
  <PresentationFormat>Custom</PresentationFormat>
  <Paragraphs>115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Montserrat Light</vt:lpstr>
      <vt:lpstr>Arial</vt:lpstr>
      <vt:lpstr>Roboto</vt:lpstr>
      <vt:lpstr>Questrial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Karlie Kildall</dc:creator>
  <cp:lastModifiedBy>david b</cp:lastModifiedBy>
  <cp:revision>1</cp:revision>
  <dcterms:created xsi:type="dcterms:W3CDTF">2006-08-16T00:00:00Z</dcterms:created>
  <dcterms:modified xsi:type="dcterms:W3CDTF">2024-02-16T15:41:45Z</dcterms:modified>
</cp:coreProperties>
</file>