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54" autoAdjust="0"/>
    <p:restoredTop sz="94660"/>
  </p:normalViewPr>
  <p:slideViewPr>
    <p:cSldViewPr snapToGrid="0">
      <p:cViewPr>
        <p:scale>
          <a:sx n="100" d="100"/>
          <a:sy n="100" d="100"/>
        </p:scale>
        <p:origin x="856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9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94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8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645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60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47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15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1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51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967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61187-238E-4E1C-9766-5C2A93E2F25E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C3A5C-988D-4326-B52E-BEE18DED4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75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6E0D916-01D3-4AF5-A8C7-71014E3F3455}"/>
              </a:ext>
            </a:extLst>
          </p:cNvPr>
          <p:cNvSpPr/>
          <p:nvPr/>
        </p:nvSpPr>
        <p:spPr>
          <a:xfrm>
            <a:off x="395322" y="3222801"/>
            <a:ext cx="6126127" cy="138499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40" tIns="48747" rIns="91440" bIns="48747" anchor="t" anchorCtr="0">
            <a:noAutofit/>
          </a:bodyPr>
          <a:lstStyle/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200" b="1" dirty="0">
                <a:solidFill>
                  <a:schemeClr val="dk1"/>
                </a:solidFill>
                <a:latin typeface="Helvetica Neue"/>
              </a:rPr>
              <a:t>You can now advertise on these and other popular </a:t>
            </a:r>
            <a:r>
              <a:rPr lang="en-US" sz="1200" b="1">
                <a:solidFill>
                  <a:schemeClr val="dk1"/>
                </a:solidFill>
                <a:latin typeface="Helvetica Neue"/>
              </a:rPr>
              <a:t>Spanish language streaming </a:t>
            </a:r>
            <a:r>
              <a:rPr lang="en-US" sz="1200" b="1" dirty="0">
                <a:solidFill>
                  <a:schemeClr val="dk1"/>
                </a:solidFill>
                <a:latin typeface="Helvetica Neue"/>
              </a:rPr>
              <a:t>services LOCALLY with a single buy! </a:t>
            </a:r>
            <a:r>
              <a:rPr lang="en-US" sz="1200" dirty="0">
                <a:solidFill>
                  <a:schemeClr val="dk1"/>
                </a:solidFill>
                <a:latin typeface="Helvetica Neue"/>
              </a:rPr>
              <a:t>It’s easy- simply choose from one of the packages below, provide a list of targeted zip codes, provide your creative file (or let us produce one for you) and we’ll get you on the air with a rotating campaign across all services!</a:t>
            </a:r>
          </a:p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600" dirty="0">
                <a:solidFill>
                  <a:schemeClr val="dk1"/>
                </a:solidFill>
                <a:latin typeface="Helvetica Neue"/>
              </a:rPr>
              <a:t>PLATINUM: 25,000 monthly impressions $x/month</a:t>
            </a:r>
          </a:p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600" dirty="0">
                <a:solidFill>
                  <a:schemeClr val="dk1"/>
                </a:solidFill>
                <a:latin typeface="Helvetica Neue"/>
              </a:rPr>
              <a:t>GOLD: 10,000 monthly impressions $x/month</a:t>
            </a:r>
          </a:p>
          <a:p>
            <a:pPr marL="228600">
              <a:spcAft>
                <a:spcPts val="1800"/>
              </a:spcAft>
              <a:buClr>
                <a:schemeClr val="dk1"/>
              </a:buClr>
              <a:buSzPct val="25000"/>
            </a:pPr>
            <a:r>
              <a:rPr lang="en-US" sz="1600" dirty="0">
                <a:solidFill>
                  <a:schemeClr val="dk1"/>
                </a:solidFill>
                <a:latin typeface="Helvetica Neue"/>
              </a:rPr>
              <a:t>SILVER: 5,000 monthly impressions $x/month</a:t>
            </a:r>
          </a:p>
          <a:p>
            <a:pPr marL="228600">
              <a:spcAft>
                <a:spcPts val="1800"/>
              </a:spcAft>
              <a:buSzPct val="100000"/>
            </a:pPr>
            <a:r>
              <a:rPr lang="en-US" sz="1200" dirty="0">
                <a:solidFill>
                  <a:schemeClr val="dk1"/>
                </a:solidFill>
                <a:latin typeface="Helvetica Neue"/>
              </a:rPr>
              <a:t>Custom audience targeting is available as well, just let us know age, gender, income and/or other criteria and we’ll add them to your campaign for even more efficiency!</a:t>
            </a:r>
          </a:p>
          <a:p>
            <a:pPr marL="228600">
              <a:spcAft>
                <a:spcPts val="1800"/>
              </a:spcAft>
              <a:buSzPct val="100000"/>
            </a:pPr>
            <a:r>
              <a:rPr lang="en-US" sz="1200" dirty="0">
                <a:solidFill>
                  <a:schemeClr val="dk1"/>
                </a:solidFill>
                <a:latin typeface="Helvetica Neue"/>
              </a:rPr>
              <a:t>Your commercial will be seen no matter HOW someone watches:</a:t>
            </a:r>
          </a:p>
          <a:p>
            <a:pPr marL="228600">
              <a:spcAft>
                <a:spcPts val="1800"/>
              </a:spcAft>
              <a:buSzPct val="100000"/>
            </a:pPr>
            <a:endParaRPr lang="en-US" sz="12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2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2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2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r>
              <a:rPr lang="en-US" sz="1200" b="1" dirty="0">
                <a:solidFill>
                  <a:schemeClr val="dk1"/>
                </a:solidFill>
                <a:latin typeface="Helvetica Neue"/>
              </a:rPr>
              <a:t>Let’s get started today!</a:t>
            </a:r>
          </a:p>
          <a:p>
            <a:pPr marL="228600">
              <a:spcAft>
                <a:spcPts val="1800"/>
              </a:spcAft>
              <a:buSzPct val="100000"/>
            </a:pPr>
            <a:endParaRPr lang="en-US" sz="14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400" b="1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SzPct val="100000"/>
            </a:pPr>
            <a:endParaRPr lang="en-US" sz="1100" dirty="0">
              <a:solidFill>
                <a:schemeClr val="dk1"/>
              </a:solidFill>
              <a:latin typeface="Helvetica Neue"/>
            </a:endParaRPr>
          </a:p>
          <a:p>
            <a:pPr marL="228600">
              <a:spcAft>
                <a:spcPts val="1800"/>
              </a:spcAft>
              <a:buClr>
                <a:srgbClr val="FDB813"/>
              </a:buClr>
              <a:buSzPct val="100000"/>
            </a:pPr>
            <a:endParaRPr lang="en-US" sz="2000" dirty="0">
              <a:solidFill>
                <a:schemeClr val="dk1"/>
              </a:solidFill>
              <a:latin typeface="Helvetica Neue"/>
            </a:endParaRPr>
          </a:p>
          <a:p>
            <a:pPr marL="342900" indent="-342900">
              <a:spcAft>
                <a:spcPts val="1200"/>
              </a:spcAft>
              <a:buClr>
                <a:srgbClr val="FDB813"/>
              </a:buClr>
              <a:buSzPct val="100000"/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BB1E1"/>
              </a:solidFill>
              <a:latin typeface="Helvetica Neue"/>
            </a:endParaRPr>
          </a:p>
          <a:p>
            <a:pPr>
              <a:spcAft>
                <a:spcPts val="1200"/>
              </a:spcAft>
              <a:buClr>
                <a:schemeClr val="dk1"/>
              </a:buClr>
              <a:buSzPct val="25000"/>
            </a:pPr>
            <a:endParaRPr lang="en-US" sz="2400" b="1" dirty="0">
              <a:solidFill>
                <a:srgbClr val="0BB1E1"/>
              </a:solidFill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E8E00E-6B2F-4BAB-9E09-1710E1A4E31B}"/>
              </a:ext>
            </a:extLst>
          </p:cNvPr>
          <p:cNvSpPr txBox="1"/>
          <p:nvPr/>
        </p:nvSpPr>
        <p:spPr>
          <a:xfrm>
            <a:off x="0" y="0"/>
            <a:ext cx="6858000" cy="1815882"/>
          </a:xfrm>
          <a:prstGeom prst="rect">
            <a:avLst/>
          </a:prstGeom>
          <a:solidFill>
            <a:srgbClr val="0BB1E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spc="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2000505000000020004"/>
              </a:rPr>
              <a:t>NEW! LOCAL ADVERTISING OPPORTUNITIES ON POPULAR SPANISH LANGUAGE </a:t>
            </a:r>
          </a:p>
          <a:p>
            <a:pPr algn="ctr"/>
            <a:r>
              <a:rPr lang="en-US" sz="2800" b="1" spc="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tserrat" panose="02000505000000020004"/>
              </a:rPr>
              <a:t>STREAMING SERVICES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E0CD0A28-92DB-11F2-221C-D1B7EB8A7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918" y="6718300"/>
            <a:ext cx="5377783" cy="1651482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35AD3079-497B-05FD-A811-A20AAEE42240}"/>
              </a:ext>
            </a:extLst>
          </p:cNvPr>
          <p:cNvGrpSpPr/>
          <p:nvPr/>
        </p:nvGrpSpPr>
        <p:grpSpPr>
          <a:xfrm>
            <a:off x="666443" y="2043590"/>
            <a:ext cx="5346579" cy="1219593"/>
            <a:chOff x="666443" y="2043590"/>
            <a:chExt cx="5346579" cy="1219593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889F71EF-8087-CB11-4E8C-327ADC13C8D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10874" y="2666542"/>
              <a:ext cx="457223" cy="457223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DECF41C-0C84-727C-6E96-7D8C2F18D08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38081" y="2717942"/>
              <a:ext cx="1416111" cy="545241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C070FAC-1A0B-7BC4-BB16-AC8A6C3E6A5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5727" t="10083" r="-3431" b="15646"/>
            <a:stretch/>
          </p:blipFill>
          <p:spPr>
            <a:xfrm>
              <a:off x="3423809" y="2149831"/>
              <a:ext cx="812800" cy="339583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55C4753-5AAF-8516-BDCC-79A096CE356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845605" y="2043590"/>
              <a:ext cx="1159493" cy="457223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9B8E17CA-4E14-CB9A-D02E-47C6E8B9297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/>
            <a:srcRect t="3378"/>
            <a:stretch/>
          </p:blipFill>
          <p:spPr>
            <a:xfrm>
              <a:off x="4302141" y="2458018"/>
              <a:ext cx="659151" cy="413115"/>
            </a:xfrm>
            <a:prstGeom prst="rect">
              <a:avLst/>
            </a:prstGeom>
          </p:spPr>
        </p:pic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8E4C0D01-136F-E5C4-AD5C-61365F10C2D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5353871" y="2458560"/>
              <a:ext cx="659151" cy="668435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7C6D7A56-05A3-0743-6E55-314E479AC8F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389684" y="2746640"/>
              <a:ext cx="1329252" cy="415041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96729792-8EC7-2CA9-393E-923D76E1F9E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019920" y="2570515"/>
              <a:ext cx="659152" cy="593237"/>
            </a:xfrm>
            <a:prstGeom prst="rect">
              <a:avLst/>
            </a:prstGeom>
          </p:spPr>
        </p:pic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73F96C0D-772A-FA62-D058-43022E92DBA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291788" y="2076552"/>
              <a:ext cx="574361" cy="670088"/>
            </a:xfrm>
            <a:prstGeom prst="rect">
              <a:avLst/>
            </a:pr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2B90899A-01FC-080F-D2AC-3357890C2A5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666443" y="2043590"/>
              <a:ext cx="1517728" cy="457223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07E077A5-D27E-2D30-958C-408EF6F6960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1449332" y="2403626"/>
              <a:ext cx="604978" cy="2951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1232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10076</TotalTime>
  <Words>154</Words>
  <Application>Microsoft Office PowerPoint</Application>
  <PresentationFormat>Letter Paper (8.5x11 in)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 Neue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 Kestenbaum</dc:creator>
  <cp:lastModifiedBy>Rick Kestenbaum</cp:lastModifiedBy>
  <cp:revision>65</cp:revision>
  <dcterms:created xsi:type="dcterms:W3CDTF">2021-04-29T21:23:11Z</dcterms:created>
  <dcterms:modified xsi:type="dcterms:W3CDTF">2024-03-25T20:58:29Z</dcterms:modified>
</cp:coreProperties>
</file>