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60"/>
  </p:normalViewPr>
  <p:slideViewPr>
    <p:cSldViewPr snapToGrid="0">
      <p:cViewPr>
        <p:scale>
          <a:sx n="100" d="100"/>
          <a:sy n="100" d="100"/>
        </p:scale>
        <p:origin x="856" y="-28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9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4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0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7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5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1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6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1187-238E-4E1C-9766-5C2A93E2F25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7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E0D916-01D3-4AF5-A8C7-71014E3F3455}"/>
              </a:ext>
            </a:extLst>
          </p:cNvPr>
          <p:cNvSpPr/>
          <p:nvPr/>
        </p:nvSpPr>
        <p:spPr>
          <a:xfrm>
            <a:off x="395322" y="3222801"/>
            <a:ext cx="6126127" cy="138499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8747" rIns="91440" bIns="48747" anchor="t" anchorCtr="0">
            <a:noAutofit/>
          </a:bodyPr>
          <a:lstStyle/>
          <a:p>
            <a:pPr marL="228600">
              <a:spcAft>
                <a:spcPts val="1800"/>
              </a:spcAft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Helvetica Neue"/>
              </a:rPr>
              <a:t>You can now catch the eye of nearby customers across multiple out of home screens with a single buy! </a:t>
            </a:r>
            <a:r>
              <a:rPr lang="en-US" sz="1200" dirty="0">
                <a:solidFill>
                  <a:schemeClr val="dk1"/>
                </a:solidFill>
                <a:latin typeface="Helvetica Neue"/>
              </a:rPr>
              <a:t>It’s easy- simply provide a list of zip codes where you would like to appear, and we’ll provide you with a list of available screens. Then just choose one or all, choose a package below, provide your creative file (or let us produce one for you) and we’ll get you out there!</a:t>
            </a:r>
          </a:p>
          <a:p>
            <a:pPr marL="228600">
              <a:spcAft>
                <a:spcPts val="1800"/>
              </a:spcAft>
              <a:buClr>
                <a:schemeClr val="dk1"/>
              </a:buClr>
              <a:buSzPct val="25000"/>
            </a:pPr>
            <a:r>
              <a:rPr lang="en-US" sz="1600" dirty="0">
                <a:solidFill>
                  <a:schemeClr val="dk1"/>
                </a:solidFill>
                <a:latin typeface="Helvetica Neue"/>
              </a:rPr>
              <a:t>PLATINUM: 25,000 monthly impressions $x/month</a:t>
            </a:r>
          </a:p>
          <a:p>
            <a:pPr marL="228600">
              <a:spcAft>
                <a:spcPts val="1800"/>
              </a:spcAft>
              <a:buClr>
                <a:schemeClr val="dk1"/>
              </a:buClr>
              <a:buSzPct val="25000"/>
            </a:pPr>
            <a:r>
              <a:rPr lang="en-US" sz="1600" dirty="0">
                <a:solidFill>
                  <a:schemeClr val="dk1"/>
                </a:solidFill>
                <a:latin typeface="Helvetica Neue"/>
              </a:rPr>
              <a:t>GOLD: 10,000 monthly impressions $x/month</a:t>
            </a:r>
          </a:p>
          <a:p>
            <a:pPr marL="228600">
              <a:spcAft>
                <a:spcPts val="1800"/>
              </a:spcAft>
              <a:buClr>
                <a:schemeClr val="dk1"/>
              </a:buClr>
              <a:buSzPct val="25000"/>
            </a:pPr>
            <a:r>
              <a:rPr lang="en-US" sz="1600" dirty="0">
                <a:solidFill>
                  <a:schemeClr val="dk1"/>
                </a:solidFill>
                <a:latin typeface="Helvetica Neue"/>
              </a:rPr>
              <a:t>SILVER: 5,000 monthly impressions $x/month</a:t>
            </a:r>
          </a:p>
          <a:p>
            <a:pPr marL="228600" algn="ctr">
              <a:spcAft>
                <a:spcPts val="1800"/>
              </a:spcAft>
              <a:buSzPct val="100000"/>
            </a:pPr>
            <a:r>
              <a:rPr lang="en-US" sz="1200" b="1" dirty="0">
                <a:solidFill>
                  <a:schemeClr val="dk1"/>
                </a:solidFill>
                <a:latin typeface="Helvetica Neue"/>
              </a:rPr>
              <a:t>VIDEO BILLBOARDS • VIDEO SIGNS • RESTAURANTS • BARS • MALLS STORES • SALONS • TRANSIT STATIONS • TAXIS/UBERS • GAS STATIONS GYMS • CONVENIENCE STORES • OFFICES • ELEVATORS • WAITING ROOMS ALL FROM THE LEADERS IN OUTDOOR ADVERTISING:</a:t>
            </a:r>
          </a:p>
          <a:p>
            <a:pPr marL="228600">
              <a:spcAft>
                <a:spcPts val="1800"/>
              </a:spcAft>
              <a:buSzPct val="100000"/>
            </a:pPr>
            <a:endParaRPr lang="en-US" sz="1200" b="1" dirty="0">
              <a:solidFill>
                <a:schemeClr val="dk1"/>
              </a:solidFill>
              <a:latin typeface="Helvetica Neue"/>
            </a:endParaRPr>
          </a:p>
          <a:p>
            <a:pPr marL="228600">
              <a:spcAft>
                <a:spcPts val="1800"/>
              </a:spcAft>
              <a:buSzPct val="100000"/>
            </a:pPr>
            <a:endParaRPr lang="en-US" sz="1200" b="1" dirty="0">
              <a:solidFill>
                <a:schemeClr val="dk1"/>
              </a:solidFill>
              <a:latin typeface="Helvetica Neue"/>
            </a:endParaRPr>
          </a:p>
          <a:p>
            <a:pPr marL="228600">
              <a:spcAft>
                <a:spcPts val="1800"/>
              </a:spcAft>
              <a:buSzPct val="100000"/>
            </a:pPr>
            <a:endParaRPr lang="en-US" sz="1200" b="1" dirty="0">
              <a:solidFill>
                <a:schemeClr val="dk1"/>
              </a:solidFill>
              <a:latin typeface="Helvetica Neue"/>
            </a:endParaRPr>
          </a:p>
          <a:p>
            <a:pPr marL="228600" algn="ctr">
              <a:spcAft>
                <a:spcPts val="1800"/>
              </a:spcAft>
              <a:buSzPct val="100000"/>
            </a:pPr>
            <a:endParaRPr lang="en-US" sz="1200" b="1" dirty="0">
              <a:solidFill>
                <a:schemeClr val="dk1"/>
              </a:solidFill>
              <a:latin typeface="Helvetica Neue"/>
            </a:endParaRPr>
          </a:p>
          <a:p>
            <a:pPr marL="228600" algn="ctr">
              <a:spcAft>
                <a:spcPts val="1800"/>
              </a:spcAft>
              <a:buSzPct val="100000"/>
            </a:pPr>
            <a:endParaRPr lang="en-US" sz="1200" b="1" dirty="0">
              <a:solidFill>
                <a:schemeClr val="dk1"/>
              </a:solidFill>
              <a:latin typeface="Helvetica Neue"/>
            </a:endParaRPr>
          </a:p>
          <a:p>
            <a:pPr marL="228600" algn="ctr">
              <a:spcAft>
                <a:spcPts val="1800"/>
              </a:spcAft>
              <a:buSzPct val="100000"/>
            </a:pPr>
            <a:r>
              <a:rPr lang="en-US" sz="1200" b="1" dirty="0">
                <a:solidFill>
                  <a:schemeClr val="dk1"/>
                </a:solidFill>
                <a:latin typeface="Helvetica Neue"/>
              </a:rPr>
              <a:t>Let’s get started today!</a:t>
            </a:r>
          </a:p>
          <a:p>
            <a:pPr marL="228600">
              <a:spcAft>
                <a:spcPts val="1800"/>
              </a:spcAft>
              <a:buSzPct val="100000"/>
            </a:pPr>
            <a:endParaRPr lang="en-US" sz="1400" b="1" dirty="0">
              <a:solidFill>
                <a:schemeClr val="dk1"/>
              </a:solidFill>
              <a:latin typeface="Helvetica Neue"/>
            </a:endParaRPr>
          </a:p>
          <a:p>
            <a:pPr marL="228600">
              <a:spcAft>
                <a:spcPts val="1800"/>
              </a:spcAft>
              <a:buSzPct val="100000"/>
            </a:pPr>
            <a:endParaRPr lang="en-US" sz="1400" b="1" dirty="0">
              <a:solidFill>
                <a:schemeClr val="dk1"/>
              </a:solidFill>
              <a:latin typeface="Helvetica Neue"/>
            </a:endParaRPr>
          </a:p>
          <a:p>
            <a:pPr marL="228600">
              <a:spcAft>
                <a:spcPts val="1800"/>
              </a:spcAft>
              <a:buSzPct val="100000"/>
            </a:pPr>
            <a:endParaRPr lang="en-US" sz="1100" dirty="0">
              <a:solidFill>
                <a:schemeClr val="dk1"/>
              </a:solidFill>
              <a:latin typeface="Helvetica Neue"/>
            </a:endParaRPr>
          </a:p>
          <a:p>
            <a:pPr marL="228600">
              <a:spcAft>
                <a:spcPts val="1800"/>
              </a:spcAft>
              <a:buClr>
                <a:srgbClr val="FDB813"/>
              </a:buClr>
              <a:buSzPct val="100000"/>
            </a:pPr>
            <a:endParaRPr lang="en-US" sz="2000" dirty="0">
              <a:solidFill>
                <a:schemeClr val="dk1"/>
              </a:solidFill>
              <a:latin typeface="Helvetica Neue"/>
            </a:endParaRPr>
          </a:p>
          <a:p>
            <a:pPr marL="342900" indent="-342900">
              <a:spcAft>
                <a:spcPts val="1200"/>
              </a:spcAft>
              <a:buClr>
                <a:srgbClr val="FDB813"/>
              </a:buClr>
              <a:buSzPct val="100000"/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BB1E1"/>
              </a:solidFill>
              <a:latin typeface="Helvetica Neue"/>
            </a:endParaRPr>
          </a:p>
          <a:p>
            <a:pPr>
              <a:spcAft>
                <a:spcPts val="1200"/>
              </a:spcAft>
              <a:buClr>
                <a:schemeClr val="dk1"/>
              </a:buClr>
              <a:buSzPct val="25000"/>
            </a:pPr>
            <a:endParaRPr lang="en-US" sz="2400" b="1" dirty="0">
              <a:solidFill>
                <a:srgbClr val="0BB1E1"/>
              </a:solidFill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8E00E-6B2F-4BAB-9E09-1710E1A4E31B}"/>
              </a:ext>
            </a:extLst>
          </p:cNvPr>
          <p:cNvSpPr txBox="1"/>
          <p:nvPr/>
        </p:nvSpPr>
        <p:spPr>
          <a:xfrm>
            <a:off x="0" y="0"/>
            <a:ext cx="6858000" cy="1323439"/>
          </a:xfrm>
          <a:prstGeom prst="rect">
            <a:avLst/>
          </a:prstGeom>
          <a:solidFill>
            <a:srgbClr val="0BB1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/>
              </a:rPr>
              <a:t>NEARBY ADVERTISING OPPORTUNITIES ON OUT OF HOME SCREENS: BILLBOARDS, RESTAURANTS, BARS, STORES, GAS PUMPS AND MORE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661AAE-4199-9949-FF80-737AED7FB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967" y="1326113"/>
            <a:ext cx="2724150" cy="17740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69C6796-6783-0696-D0FB-65F571A6E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117" y="1317089"/>
            <a:ext cx="2196883" cy="177403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D77A861-B240-EBD0-8858-2D4BE5416C3A}"/>
              </a:ext>
            </a:extLst>
          </p:cNvPr>
          <p:cNvGrpSpPr/>
          <p:nvPr/>
        </p:nvGrpSpPr>
        <p:grpSpPr>
          <a:xfrm>
            <a:off x="458563" y="6767035"/>
            <a:ext cx="5722288" cy="1628224"/>
            <a:chOff x="458563" y="6767035"/>
            <a:chExt cx="5722288" cy="1628224"/>
          </a:xfrm>
        </p:grpSpPr>
        <p:pic>
          <p:nvPicPr>
            <p:cNvPr id="1028" name="Picture 4" descr="thumb">
              <a:extLst>
                <a:ext uri="{FF2B5EF4-FFF2-40B4-BE49-F238E27FC236}">
                  <a16:creationId xmlns:a16="http://schemas.microsoft.com/office/drawing/2014/main" id="{DD6D58B0-6F0A-A927-91DC-2A1F892BDF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54" y="6853377"/>
              <a:ext cx="1941535" cy="304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14637D3-0E17-9385-600C-4933EFA4C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77908" y="7231779"/>
              <a:ext cx="1632014" cy="59647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475A9E3-A6F3-DCDA-B8CE-EB34E1968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4375" y="6767035"/>
              <a:ext cx="3416476" cy="4826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824613A-77CC-61AD-8C0E-922FED237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8563" y="7834901"/>
              <a:ext cx="1844513" cy="560358"/>
            </a:xfrm>
            <a:prstGeom prst="rect">
              <a:avLst/>
            </a:prstGeom>
          </p:spPr>
        </p:pic>
        <p:pic>
          <p:nvPicPr>
            <p:cNvPr id="1034" name="Picture 10" descr="Uber_Logo_Black_RGB">
              <a:extLst>
                <a:ext uri="{FF2B5EF4-FFF2-40B4-BE49-F238E27FC236}">
                  <a16:creationId xmlns:a16="http://schemas.microsoft.com/office/drawing/2014/main" id="{755CC36F-5874-59E3-08B9-D892F9EB7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67" y="7132478"/>
              <a:ext cx="1245599" cy="758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658C363A-9602-F9A7-2FD3-FF9291C8A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349" y="7901940"/>
              <a:ext cx="1987146" cy="294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E03C088-91C0-F002-B5A0-70B69D1E2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3043" y="7249660"/>
              <a:ext cx="2166630" cy="49839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BF50436-127F-84BE-981B-10ED8975A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50627" y="7636835"/>
              <a:ext cx="1173057" cy="721272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12B3C98-49BB-E809-3E08-5E5EE9556A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" y="1324493"/>
            <a:ext cx="1987550" cy="177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20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13626</TotalTime>
  <Words>175</Words>
  <Application>Microsoft Office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 Neue</vt:lpstr>
      <vt:lpstr>Montserrat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Kestenbaum</dc:creator>
  <cp:lastModifiedBy>Rick Kestenbaum</cp:lastModifiedBy>
  <cp:revision>67</cp:revision>
  <dcterms:created xsi:type="dcterms:W3CDTF">2021-04-29T21:23:11Z</dcterms:created>
  <dcterms:modified xsi:type="dcterms:W3CDTF">2024-03-19T14:43:41Z</dcterms:modified>
</cp:coreProperties>
</file>