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54" autoAdjust="0"/>
    <p:restoredTop sz="94660"/>
  </p:normalViewPr>
  <p:slideViewPr>
    <p:cSldViewPr snapToGrid="0">
      <p:cViewPr>
        <p:scale>
          <a:sx n="100" d="100"/>
          <a:sy n="100" d="100"/>
        </p:scale>
        <p:origin x="856" y="-28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09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947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48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645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60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47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153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212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451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5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967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61187-238E-4E1C-9766-5C2A93E2F25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475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6E0D916-01D3-4AF5-A8C7-71014E3F3455}"/>
              </a:ext>
            </a:extLst>
          </p:cNvPr>
          <p:cNvSpPr/>
          <p:nvPr/>
        </p:nvSpPr>
        <p:spPr>
          <a:xfrm>
            <a:off x="395322" y="3222801"/>
            <a:ext cx="6126127" cy="1384995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40" tIns="48747" rIns="91440" bIns="48747" anchor="t" anchorCtr="0">
            <a:noAutofit/>
          </a:bodyPr>
          <a:lstStyle/>
          <a:p>
            <a:pPr marL="228600">
              <a:spcAft>
                <a:spcPts val="1800"/>
              </a:spcAft>
              <a:buClr>
                <a:schemeClr val="dk1"/>
              </a:buClr>
              <a:buSzPct val="25000"/>
            </a:pPr>
            <a:r>
              <a:rPr lang="en-US" sz="1200" b="1" dirty="0">
                <a:solidFill>
                  <a:schemeClr val="dk1"/>
                </a:solidFill>
                <a:latin typeface="Helvetica Neue"/>
              </a:rPr>
              <a:t>Your commercial can be seen on these and nearly 6,000 other popular websites and apps LOCALLY with a single buy! </a:t>
            </a:r>
            <a:r>
              <a:rPr lang="en-US" sz="1200" dirty="0">
                <a:solidFill>
                  <a:schemeClr val="dk1"/>
                </a:solidFill>
                <a:latin typeface="Helvetica Neue"/>
              </a:rPr>
              <a:t>It’s easy- simply choose from one of the packages below, provide a list of targeted zip codes, provide your creative file (or let us produce one for you) and we’ll get you launched with a rotating campaign that runs before and during videos seen across the entire network!</a:t>
            </a:r>
          </a:p>
          <a:p>
            <a:pPr marL="228600">
              <a:spcAft>
                <a:spcPts val="1800"/>
              </a:spcAft>
              <a:buClr>
                <a:schemeClr val="dk1"/>
              </a:buClr>
              <a:buSzPct val="25000"/>
            </a:pPr>
            <a:r>
              <a:rPr lang="en-US" sz="1600" dirty="0">
                <a:solidFill>
                  <a:schemeClr val="dk1"/>
                </a:solidFill>
                <a:latin typeface="Helvetica Neue"/>
              </a:rPr>
              <a:t>PLATINUM: 25,000 monthly impressions $x/month</a:t>
            </a:r>
          </a:p>
          <a:p>
            <a:pPr marL="228600">
              <a:spcAft>
                <a:spcPts val="1800"/>
              </a:spcAft>
              <a:buClr>
                <a:schemeClr val="dk1"/>
              </a:buClr>
              <a:buSzPct val="25000"/>
            </a:pPr>
            <a:r>
              <a:rPr lang="en-US" sz="1600" dirty="0">
                <a:solidFill>
                  <a:schemeClr val="dk1"/>
                </a:solidFill>
                <a:latin typeface="Helvetica Neue"/>
              </a:rPr>
              <a:t>GOLD: 10,000 monthly impressions $x/month</a:t>
            </a:r>
          </a:p>
          <a:p>
            <a:pPr marL="228600">
              <a:spcAft>
                <a:spcPts val="1800"/>
              </a:spcAft>
              <a:buClr>
                <a:schemeClr val="dk1"/>
              </a:buClr>
              <a:buSzPct val="25000"/>
            </a:pPr>
            <a:r>
              <a:rPr lang="en-US" sz="1600" dirty="0">
                <a:solidFill>
                  <a:schemeClr val="dk1"/>
                </a:solidFill>
                <a:latin typeface="Helvetica Neue"/>
              </a:rPr>
              <a:t>SILVER: 5,000 monthly impressions $x/month</a:t>
            </a:r>
          </a:p>
          <a:p>
            <a:pPr marL="228600">
              <a:spcAft>
                <a:spcPts val="1800"/>
              </a:spcAft>
              <a:buSzPct val="100000"/>
            </a:pPr>
            <a:r>
              <a:rPr lang="en-US" sz="1200" dirty="0">
                <a:solidFill>
                  <a:schemeClr val="dk1"/>
                </a:solidFill>
                <a:latin typeface="Helvetica Neue"/>
              </a:rPr>
              <a:t>Custom audience targeting is available as well, just let us know age, gender, income and/or other criteria and we’ll add them to your campaign for even more efficiency!</a:t>
            </a:r>
          </a:p>
          <a:p>
            <a:pPr marL="228600">
              <a:spcAft>
                <a:spcPts val="1800"/>
              </a:spcAft>
              <a:buSzPct val="100000"/>
            </a:pPr>
            <a:r>
              <a:rPr lang="en-US" sz="1200" dirty="0">
                <a:solidFill>
                  <a:schemeClr val="dk1"/>
                </a:solidFill>
                <a:latin typeface="Helvetica Neue"/>
              </a:rPr>
              <a:t>Your commercial will be seen no matter HOW someone watches:</a:t>
            </a:r>
          </a:p>
          <a:p>
            <a:pPr marL="228600">
              <a:spcAft>
                <a:spcPts val="1800"/>
              </a:spcAft>
              <a:buSzPct val="100000"/>
            </a:pPr>
            <a:endParaRPr lang="en-US" sz="1200" b="1" dirty="0">
              <a:solidFill>
                <a:schemeClr val="dk1"/>
              </a:solidFill>
              <a:latin typeface="Helvetica Neue"/>
            </a:endParaRPr>
          </a:p>
          <a:p>
            <a:pPr marL="228600">
              <a:spcAft>
                <a:spcPts val="1800"/>
              </a:spcAft>
              <a:buSzPct val="100000"/>
            </a:pPr>
            <a:endParaRPr lang="en-US" sz="1200" b="1" dirty="0">
              <a:solidFill>
                <a:schemeClr val="dk1"/>
              </a:solidFill>
              <a:latin typeface="Helvetica Neue"/>
            </a:endParaRPr>
          </a:p>
          <a:p>
            <a:pPr marL="228600">
              <a:spcAft>
                <a:spcPts val="1800"/>
              </a:spcAft>
              <a:buSzPct val="100000"/>
            </a:pPr>
            <a:endParaRPr lang="en-US" sz="1200" b="1" dirty="0">
              <a:solidFill>
                <a:schemeClr val="dk1"/>
              </a:solidFill>
              <a:latin typeface="Helvetica Neue"/>
            </a:endParaRPr>
          </a:p>
          <a:p>
            <a:pPr marL="228600" algn="ctr">
              <a:spcAft>
                <a:spcPts val="1800"/>
              </a:spcAft>
              <a:buSzPct val="100000"/>
            </a:pPr>
            <a:r>
              <a:rPr lang="en-US" sz="1200" b="1" dirty="0">
                <a:solidFill>
                  <a:schemeClr val="dk1"/>
                </a:solidFill>
                <a:latin typeface="Helvetica Neue"/>
              </a:rPr>
              <a:t>Let’s get started today!</a:t>
            </a:r>
          </a:p>
          <a:p>
            <a:pPr marL="228600">
              <a:spcAft>
                <a:spcPts val="1800"/>
              </a:spcAft>
              <a:buSzPct val="100000"/>
            </a:pPr>
            <a:endParaRPr lang="en-US" sz="1400" b="1" dirty="0">
              <a:solidFill>
                <a:schemeClr val="dk1"/>
              </a:solidFill>
              <a:latin typeface="Helvetica Neue"/>
            </a:endParaRPr>
          </a:p>
          <a:p>
            <a:pPr marL="228600">
              <a:spcAft>
                <a:spcPts val="1800"/>
              </a:spcAft>
              <a:buSzPct val="100000"/>
            </a:pPr>
            <a:endParaRPr lang="en-US" sz="1400" b="1" dirty="0">
              <a:solidFill>
                <a:schemeClr val="dk1"/>
              </a:solidFill>
              <a:latin typeface="Helvetica Neue"/>
            </a:endParaRPr>
          </a:p>
          <a:p>
            <a:pPr marL="228600">
              <a:spcAft>
                <a:spcPts val="1800"/>
              </a:spcAft>
              <a:buSzPct val="100000"/>
            </a:pPr>
            <a:endParaRPr lang="en-US" sz="1100" dirty="0">
              <a:solidFill>
                <a:schemeClr val="dk1"/>
              </a:solidFill>
              <a:latin typeface="Helvetica Neue"/>
            </a:endParaRPr>
          </a:p>
          <a:p>
            <a:pPr marL="228600">
              <a:spcAft>
                <a:spcPts val="1800"/>
              </a:spcAft>
              <a:buClr>
                <a:srgbClr val="FDB813"/>
              </a:buClr>
              <a:buSzPct val="100000"/>
            </a:pPr>
            <a:endParaRPr lang="en-US" sz="2000" dirty="0">
              <a:solidFill>
                <a:schemeClr val="dk1"/>
              </a:solidFill>
              <a:latin typeface="Helvetica Neue"/>
            </a:endParaRPr>
          </a:p>
          <a:p>
            <a:pPr marL="342900" indent="-342900">
              <a:spcAft>
                <a:spcPts val="1200"/>
              </a:spcAft>
              <a:buClr>
                <a:srgbClr val="FDB813"/>
              </a:buClr>
              <a:buSzPct val="100000"/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0BB1E1"/>
              </a:solidFill>
              <a:latin typeface="Helvetica Neue"/>
            </a:endParaRPr>
          </a:p>
          <a:p>
            <a:pPr>
              <a:spcAft>
                <a:spcPts val="1200"/>
              </a:spcAft>
              <a:buClr>
                <a:schemeClr val="dk1"/>
              </a:buClr>
              <a:buSzPct val="25000"/>
            </a:pPr>
            <a:endParaRPr lang="en-US" sz="2400" b="1" dirty="0">
              <a:solidFill>
                <a:srgbClr val="0BB1E1"/>
              </a:solidFill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E8E00E-6B2F-4BAB-9E09-1710E1A4E31B}"/>
              </a:ext>
            </a:extLst>
          </p:cNvPr>
          <p:cNvSpPr txBox="1"/>
          <p:nvPr/>
        </p:nvSpPr>
        <p:spPr>
          <a:xfrm>
            <a:off x="0" y="0"/>
            <a:ext cx="6858000" cy="954107"/>
          </a:xfrm>
          <a:prstGeom prst="rect">
            <a:avLst/>
          </a:prstGeom>
          <a:solidFill>
            <a:srgbClr val="0BB1E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spc="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2000505000000020004"/>
              </a:rPr>
              <a:t>LOCAL</a:t>
            </a:r>
            <a:r>
              <a:rPr lang="en-US" sz="2800" b="1" spc="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2000505000000020004"/>
              </a:rPr>
              <a:t> ONLINE VIDEO ADVERTISING OPPORTUNITIES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E0CD0A28-92DB-11F2-221C-D1B7EB8A78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4185"/>
          <a:stretch/>
        </p:blipFill>
        <p:spPr>
          <a:xfrm>
            <a:off x="734918" y="6921501"/>
            <a:ext cx="5377783" cy="921782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8954D9F0-2E72-F2E5-F9FB-E8564E909BEA}"/>
              </a:ext>
            </a:extLst>
          </p:cNvPr>
          <p:cNvGrpSpPr/>
          <p:nvPr/>
        </p:nvGrpSpPr>
        <p:grpSpPr>
          <a:xfrm>
            <a:off x="734918" y="1149875"/>
            <a:ext cx="5529688" cy="1914736"/>
            <a:chOff x="734918" y="1149875"/>
            <a:chExt cx="5529688" cy="1914736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32BD1E26-89EB-2D70-2AF1-AE9FFE4B462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34918" y="1149875"/>
              <a:ext cx="1098606" cy="457223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DFC95428-ED97-D042-96A6-2F9C75C96BD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321957" y="1772216"/>
              <a:ext cx="939805" cy="312207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9515D8C-37CC-052A-A62C-D606F07D81E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996395" y="1169401"/>
              <a:ext cx="1436290" cy="379080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CEFFDF8B-E502-6E0B-A8AC-7FE3635EB0C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267605" y="2566275"/>
              <a:ext cx="997001" cy="457223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F0A2372-4B15-EE20-73F9-FD827A71F4A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505107" y="1873959"/>
              <a:ext cx="683766" cy="28985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F5008A8A-D491-348B-74A4-6A822CDB4D1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3596240" y="2072254"/>
              <a:ext cx="700901" cy="394811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782B96F8-5112-47DA-7B09-706AFCFD46A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783991" y="2445116"/>
              <a:ext cx="566458" cy="504502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521FAA1D-30CE-DF49-4165-476C45A39C3A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5721335" y="1237905"/>
              <a:ext cx="436105" cy="401061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304133A-1279-FD03-CBBE-C1A131C1A753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437931" y="2697931"/>
              <a:ext cx="1237545" cy="366680"/>
            </a:xfrm>
            <a:prstGeom prst="rect">
              <a:avLst/>
            </a:prstGeom>
          </p:spPr>
        </p:pic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044CC987-431A-6F48-2D76-1626932E3D0E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2140975" y="2185517"/>
              <a:ext cx="1232634" cy="354205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F17FA998-A1EC-FD18-F898-836BA4DDD8F4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801594" y="2018888"/>
              <a:ext cx="593768" cy="389774"/>
            </a:xfrm>
            <a:prstGeom prst="rect">
              <a:avLst/>
            </a:prstGeom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ABCE0357-05C8-9FAA-3496-D1E337A9B20E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929841" y="1499606"/>
              <a:ext cx="994904" cy="312208"/>
            </a:xfrm>
            <a:prstGeom prst="rect">
              <a:avLst/>
            </a:prstGeom>
          </p:spPr>
        </p:pic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0691D1AE-9C29-F934-4129-D603EC06B1B7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827986" y="1541306"/>
              <a:ext cx="939805" cy="326889"/>
            </a:xfrm>
            <a:prstGeom prst="rect">
              <a:avLst/>
            </a:prstGeom>
          </p:spPr>
        </p:pic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FF81CE32-E737-CDA5-1C56-D2845973C697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4869339" y="1678514"/>
              <a:ext cx="1267979" cy="285461"/>
            </a:xfrm>
            <a:prstGeom prst="rect">
              <a:avLst/>
            </a:prstGeom>
          </p:spPr>
        </p:pic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669059A2-161D-204B-5919-34EB8C00DF89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3955836" y="1639107"/>
              <a:ext cx="789262" cy="364274"/>
            </a:xfrm>
            <a:prstGeom prst="rect">
              <a:avLst/>
            </a:prstGeom>
          </p:spPr>
        </p:pic>
        <p:pic>
          <p:nvPicPr>
            <p:cNvPr id="35" name="Picture 34">
              <a:extLst>
                <a:ext uri="{FF2B5EF4-FFF2-40B4-BE49-F238E27FC236}">
                  <a16:creationId xmlns:a16="http://schemas.microsoft.com/office/drawing/2014/main" id="{95EEEBB5-9C32-FAFB-1F25-92A5F10DA1FE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1856907" y="1262090"/>
              <a:ext cx="1098606" cy="245651"/>
            </a:xfrm>
            <a:prstGeom prst="rect">
              <a:avLst/>
            </a:prstGeom>
          </p:spPr>
        </p:pic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BEF58235-9827-BF34-180A-F1203C588E86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/>
            <a:stretch>
              <a:fillRect/>
            </a:stretch>
          </p:blipFill>
          <p:spPr>
            <a:xfrm>
              <a:off x="3394847" y="1482227"/>
              <a:ext cx="436748" cy="503941"/>
            </a:xfrm>
            <a:prstGeom prst="rect">
              <a:avLst/>
            </a:prstGeom>
          </p:spPr>
        </p:pic>
        <p:pic>
          <p:nvPicPr>
            <p:cNvPr id="39" name="Picture 38">
              <a:extLst>
                <a:ext uri="{FF2B5EF4-FFF2-40B4-BE49-F238E27FC236}">
                  <a16:creationId xmlns:a16="http://schemas.microsoft.com/office/drawing/2014/main" id="{C1B147EC-1B4E-D70F-0E59-6BD738BC062F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/>
            <a:stretch>
              <a:fillRect/>
            </a:stretch>
          </p:blipFill>
          <p:spPr>
            <a:xfrm>
              <a:off x="4043784" y="2470676"/>
              <a:ext cx="1123592" cy="352755"/>
            </a:xfrm>
            <a:prstGeom prst="rect">
              <a:avLst/>
            </a:prstGeom>
          </p:spPr>
        </p:pic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D3E16CC6-BAB8-7149-E834-772754A994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/>
            <a:stretch>
              <a:fillRect/>
            </a:stretch>
          </p:blipFill>
          <p:spPr>
            <a:xfrm>
              <a:off x="5589653" y="2000689"/>
              <a:ext cx="504200" cy="519275"/>
            </a:xfrm>
            <a:prstGeom prst="rect">
              <a:avLst/>
            </a:prstGeom>
          </p:spPr>
        </p:pic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77A64C4B-410E-6C99-A93F-AD70C07E54D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/>
            <a:stretch>
              <a:fillRect/>
            </a:stretch>
          </p:blipFill>
          <p:spPr>
            <a:xfrm>
              <a:off x="4432685" y="2124566"/>
              <a:ext cx="1011808" cy="305820"/>
            </a:xfrm>
            <a:prstGeom prst="rect">
              <a:avLst/>
            </a:prstGeom>
          </p:spPr>
        </p:pic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1EB2D313-679A-DD1A-4DC8-DA72FDEE90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/>
            <a:stretch>
              <a:fillRect/>
            </a:stretch>
          </p:blipFill>
          <p:spPr>
            <a:xfrm>
              <a:off x="3678118" y="2802021"/>
              <a:ext cx="1628617" cy="262590"/>
            </a:xfrm>
            <a:prstGeom prst="rect">
              <a:avLst/>
            </a:prstGeom>
          </p:spPr>
        </p:pic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CCE03E6C-4864-701E-2692-A3570FCD0139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/>
            <a:stretch>
              <a:fillRect/>
            </a:stretch>
          </p:blipFill>
          <p:spPr>
            <a:xfrm>
              <a:off x="2777288" y="2611288"/>
              <a:ext cx="725527" cy="340753"/>
            </a:xfrm>
            <a:prstGeom prst="rect">
              <a:avLst/>
            </a:prstGeom>
          </p:spPr>
        </p:pic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4ECCF779-C99D-81A4-FD7A-1B47B5F62544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/>
            <a:stretch>
              <a:fillRect/>
            </a:stretch>
          </p:blipFill>
          <p:spPr>
            <a:xfrm>
              <a:off x="1471983" y="2169721"/>
              <a:ext cx="504503" cy="504503"/>
            </a:xfrm>
            <a:prstGeom prst="rect">
              <a:avLst/>
            </a:prstGeom>
          </p:spPr>
        </p:pic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7C44A8C0-8FEF-FB5C-D0F0-C397894B66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/>
            <a:stretch>
              <a:fillRect/>
            </a:stretch>
          </p:blipFill>
          <p:spPr>
            <a:xfrm>
              <a:off x="4387641" y="1286032"/>
              <a:ext cx="1316629" cy="273980"/>
            </a:xfrm>
            <a:prstGeom prst="rect">
              <a:avLst/>
            </a:prstGeom>
          </p:spPr>
        </p:pic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351D3BE-7335-EC45-61E7-29B61838DE53}"/>
              </a:ext>
            </a:extLst>
          </p:cNvPr>
          <p:cNvCxnSpPr/>
          <p:nvPr/>
        </p:nvCxnSpPr>
        <p:spPr>
          <a:xfrm>
            <a:off x="2334657" y="7835900"/>
            <a:ext cx="535543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2320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10238</TotalTime>
  <Words>156</Words>
  <Application>Microsoft Office PowerPoint</Application>
  <PresentationFormat>Letter Paper (8.5x11 in)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 Neue</vt:lpstr>
      <vt:lpstr>Montserrat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Rick Kestenbaum</dc:creator>
  <cp:lastModifiedBy>Rick Kestenbaum</cp:lastModifiedBy>
  <cp:revision>72</cp:revision>
  <dcterms:created xsi:type="dcterms:W3CDTF">2021-04-29T21:23:11Z</dcterms:created>
  <dcterms:modified xsi:type="dcterms:W3CDTF">2024-03-19T14:42:01Z</dcterms:modified>
</cp:coreProperties>
</file>