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54" autoAdjust="0"/>
    <p:restoredTop sz="94660"/>
  </p:normalViewPr>
  <p:slideViewPr>
    <p:cSldViewPr snapToGrid="0">
      <p:cViewPr varScale="1">
        <p:scale>
          <a:sx n="51" d="100"/>
          <a:sy n="51" d="100"/>
        </p:scale>
        <p:origin x="19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9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4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8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0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73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5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1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5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5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61187-238E-4E1C-9766-5C2A93E2F25E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C3A5C-988D-4326-B52E-BEE18DED4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7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6E0D916-01D3-4AF5-A8C7-71014E3F3455}"/>
              </a:ext>
            </a:extLst>
          </p:cNvPr>
          <p:cNvSpPr/>
          <p:nvPr/>
        </p:nvSpPr>
        <p:spPr>
          <a:xfrm>
            <a:off x="395322" y="3222801"/>
            <a:ext cx="6126127" cy="13849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40" tIns="48747" rIns="91440" bIns="48747" anchor="t" anchorCtr="0">
            <a:noAutofit/>
          </a:bodyPr>
          <a:lstStyle/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200" b="1" dirty="0">
                <a:solidFill>
                  <a:schemeClr val="dk1"/>
                </a:solidFill>
                <a:latin typeface="Helvetica Neue"/>
              </a:rPr>
              <a:t>You can now advertise on live sporting events across these and other popular streaming services LOCALLY with a single buy! </a:t>
            </a:r>
            <a:r>
              <a:rPr lang="en-US" sz="1200" dirty="0">
                <a:solidFill>
                  <a:schemeClr val="dk1"/>
                </a:solidFill>
                <a:latin typeface="Helvetica Neue"/>
              </a:rPr>
              <a:t>It’s easy- simply choose from one of the packages below, provide a list of targeted zip codes, provide your creative file (or let us produce one for you) and we’ll get you on the air with a rotating campaign across all services!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PLATINUM: 25,000 monthly impressions $x/month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GOLD: 10,000 monthly impressions $x/month</a:t>
            </a:r>
          </a:p>
          <a:p>
            <a:pPr marL="228600">
              <a:spcAft>
                <a:spcPts val="1800"/>
              </a:spcAft>
              <a:buClr>
                <a:schemeClr val="dk1"/>
              </a:buClr>
              <a:buSzPct val="25000"/>
            </a:pPr>
            <a:r>
              <a:rPr lang="en-US" sz="1600" dirty="0">
                <a:solidFill>
                  <a:schemeClr val="dk1"/>
                </a:solidFill>
                <a:latin typeface="Helvetica Neue"/>
              </a:rPr>
              <a:t>SILVER: 5,000 monthly impressions $x/month</a:t>
            </a:r>
          </a:p>
          <a:p>
            <a:pPr marL="228600">
              <a:spcAft>
                <a:spcPts val="1800"/>
              </a:spcAft>
              <a:buSzPct val="100000"/>
            </a:pPr>
            <a:r>
              <a:rPr lang="en-US" sz="1200" dirty="0">
                <a:solidFill>
                  <a:schemeClr val="dk1"/>
                </a:solidFill>
                <a:latin typeface="Helvetica Neue"/>
              </a:rPr>
              <a:t>Your commercial will be seen no matter HOW someone watches:</a:t>
            </a: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2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r>
              <a:rPr lang="en-US" sz="1200" b="1" dirty="0">
                <a:solidFill>
                  <a:schemeClr val="dk1"/>
                </a:solidFill>
                <a:latin typeface="Helvetica Neue"/>
              </a:rPr>
              <a:t>Let’s get started today!</a:t>
            </a:r>
          </a:p>
          <a:p>
            <a:pPr marL="228600">
              <a:spcAft>
                <a:spcPts val="1800"/>
              </a:spcAft>
              <a:buSzPct val="100000"/>
            </a:pPr>
            <a:r>
              <a:rPr lang="en-US" sz="800" dirty="0">
                <a:solidFill>
                  <a:schemeClr val="dk1"/>
                </a:solidFill>
                <a:latin typeface="Helvetica Neue"/>
              </a:rPr>
              <a:t>NOTE</a:t>
            </a:r>
            <a:r>
              <a:rPr lang="en-US" sz="800">
                <a:solidFill>
                  <a:schemeClr val="dk1"/>
                </a:solidFill>
                <a:latin typeface="Helvetica Neue"/>
              </a:rPr>
              <a:t>: Publishers </a:t>
            </a:r>
            <a:r>
              <a:rPr lang="en-US" sz="800" dirty="0">
                <a:solidFill>
                  <a:schemeClr val="dk1"/>
                </a:solidFill>
                <a:latin typeface="Helvetica Neue"/>
              </a:rPr>
              <a:t>shown as example, publishers for live sports </a:t>
            </a:r>
            <a:r>
              <a:rPr lang="en-US" sz="800">
                <a:solidFill>
                  <a:schemeClr val="dk1"/>
                </a:solidFill>
                <a:latin typeface="Helvetica Neue"/>
              </a:rPr>
              <a:t>will vary.</a:t>
            </a:r>
            <a:endParaRPr lang="en-US" sz="800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400" b="1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SzPct val="100000"/>
            </a:pPr>
            <a:endParaRPr lang="en-US" sz="1100" dirty="0">
              <a:solidFill>
                <a:schemeClr val="dk1"/>
              </a:solidFill>
              <a:latin typeface="Helvetica Neue"/>
            </a:endParaRPr>
          </a:p>
          <a:p>
            <a:pPr marL="228600">
              <a:spcAft>
                <a:spcPts val="1800"/>
              </a:spcAft>
              <a:buClr>
                <a:srgbClr val="FDB813"/>
              </a:buClr>
              <a:buSzPct val="100000"/>
            </a:pPr>
            <a:endParaRPr lang="en-US" sz="2000" dirty="0">
              <a:solidFill>
                <a:schemeClr val="dk1"/>
              </a:solidFill>
              <a:latin typeface="Helvetica Neue"/>
            </a:endParaRPr>
          </a:p>
          <a:p>
            <a:pPr marL="342900" indent="-342900">
              <a:spcAft>
                <a:spcPts val="1200"/>
              </a:spcAft>
              <a:buClr>
                <a:srgbClr val="FDB813"/>
              </a:buClr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BB1E1"/>
              </a:solidFill>
              <a:latin typeface="Helvetica Neue"/>
            </a:endParaRPr>
          </a:p>
          <a:p>
            <a:pPr>
              <a:spcAft>
                <a:spcPts val="1200"/>
              </a:spcAft>
              <a:buClr>
                <a:schemeClr val="dk1"/>
              </a:buClr>
              <a:buSzPct val="25000"/>
            </a:pPr>
            <a:endParaRPr lang="en-US" sz="2400" b="1" dirty="0">
              <a:solidFill>
                <a:srgbClr val="0BB1E1"/>
              </a:solidFill>
              <a:latin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E8E00E-6B2F-4BAB-9E09-1710E1A4E31B}"/>
              </a:ext>
            </a:extLst>
          </p:cNvPr>
          <p:cNvSpPr txBox="1"/>
          <p:nvPr/>
        </p:nvSpPr>
        <p:spPr>
          <a:xfrm>
            <a:off x="0" y="0"/>
            <a:ext cx="6858000" cy="1200329"/>
          </a:xfrm>
          <a:prstGeom prst="rect">
            <a:avLst/>
          </a:prstGeom>
          <a:solidFill>
            <a:srgbClr val="0BB1E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2000505000000020004"/>
              </a:rPr>
              <a:t>LOCAL ADVERTISING OPPORTUNITIES ON LIVE SPORTS ACROSS POPULAR STREAMING SERVICES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CD0A28-92DB-11F2-221C-D1B7EB8A7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18" y="6505358"/>
            <a:ext cx="5377783" cy="1651482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3A4FCE5E-9C71-AD48-8A48-0376A9915341}"/>
              </a:ext>
            </a:extLst>
          </p:cNvPr>
          <p:cNvGrpSpPr/>
          <p:nvPr/>
        </p:nvGrpSpPr>
        <p:grpSpPr>
          <a:xfrm>
            <a:off x="358297" y="1373160"/>
            <a:ext cx="6208033" cy="1665283"/>
            <a:chOff x="358297" y="1373160"/>
            <a:chExt cx="6208033" cy="16652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BCD0FFA-FF2B-1DE9-0901-DFCCAE60B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642" y="1395360"/>
              <a:ext cx="672444" cy="3782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9375FF-F0FB-9610-3C45-984D0CF04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6835" y="1905731"/>
              <a:ext cx="512498" cy="5124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D92804-0AED-3242-993D-7F9A859BF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2175" y="2047300"/>
              <a:ext cx="454703" cy="45470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9330693-8FE3-8B87-B5C7-D7EB307A3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4771" y="1407251"/>
              <a:ext cx="1296476" cy="2691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931E96F-D7DE-A539-A025-6EA2DC8E0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3184" y="1921629"/>
              <a:ext cx="542343" cy="55978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45D9DE7-9C47-56EB-72E0-F03970CB0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83933" y="2521324"/>
              <a:ext cx="948663" cy="37103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EE2B27B-F00E-B8D5-9B05-650F9773C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26" y="2319265"/>
              <a:ext cx="655758" cy="33414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8C99583-9A47-271B-0F85-0887E15A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638815" y="1442597"/>
              <a:ext cx="757838" cy="39803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C27276-F3D9-B117-F615-5A84EA2F8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3197" y="2027910"/>
              <a:ext cx="757838" cy="45470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66B428-CDFD-71DD-3548-7B43AD183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02878" y="1871614"/>
              <a:ext cx="728685" cy="4317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DD0DB39-2723-5885-6EC4-C521E04144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674149" y="1753436"/>
              <a:ext cx="757838" cy="1963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DDEFEDA-9B0B-C86D-30BF-C5126CCC8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19185" y="1373160"/>
              <a:ext cx="1543792" cy="4294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8364791-EC6A-2186-745F-60856A6B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46667" y="1708769"/>
              <a:ext cx="368728" cy="48211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0F6DC0-FDB8-17BF-EE29-E5E7D8883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253803" y="1987496"/>
              <a:ext cx="1312527" cy="2595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4DF4321-20A5-FE5A-5450-B9EE32DC5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808009" y="2573760"/>
              <a:ext cx="674888" cy="34389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310EA76-D612-2B01-8EA7-DD54A171B9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431987" y="2661042"/>
              <a:ext cx="1321885" cy="23402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D157F25-637D-83DC-1D4B-B7F89B8CC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58297" y="2729047"/>
              <a:ext cx="1331239" cy="166405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5F38E79-4146-689D-72D8-F3F7D831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4720825" y="2321629"/>
              <a:ext cx="1113475" cy="30335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8A4A634-4FC2-E2D8-A34E-99FF07E2DB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909883" y="1386818"/>
              <a:ext cx="674887" cy="56300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88F3A7D-B7E8-DB38-6D13-CDEDA56C7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4880145" y="1455884"/>
              <a:ext cx="632457" cy="45663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A762FD9-2FC4-F0D5-E867-CF025A38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690366" y="2579800"/>
              <a:ext cx="678323" cy="34754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6D23D89-2D08-B085-4CA3-73A78AA1C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760135" y="2232248"/>
              <a:ext cx="806195" cy="8061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32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11315</TotalTime>
  <Words>135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 Neue</vt:lpstr>
      <vt:lpstr>Montserrat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Kestenbaum</dc:creator>
  <cp:lastModifiedBy>Rick Kestenbaum</cp:lastModifiedBy>
  <cp:revision>66</cp:revision>
  <dcterms:created xsi:type="dcterms:W3CDTF">2021-04-29T21:23:11Z</dcterms:created>
  <dcterms:modified xsi:type="dcterms:W3CDTF">2024-07-30T14:35:16Z</dcterms:modified>
</cp:coreProperties>
</file>